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0" r:id="rId3"/>
    <p:sldId id="257" r:id="rId4"/>
    <p:sldId id="284" r:id="rId5"/>
    <p:sldId id="293" r:id="rId6"/>
    <p:sldId id="299" r:id="rId7"/>
    <p:sldId id="303" r:id="rId8"/>
    <p:sldId id="291" r:id="rId9"/>
    <p:sldId id="295" r:id="rId10"/>
    <p:sldId id="296" r:id="rId11"/>
    <p:sldId id="297" r:id="rId12"/>
    <p:sldId id="286" r:id="rId13"/>
    <p:sldId id="288" r:id="rId14"/>
    <p:sldId id="260" r:id="rId15"/>
    <p:sldId id="261" r:id="rId16"/>
    <p:sldId id="263" r:id="rId17"/>
    <p:sldId id="264" r:id="rId18"/>
    <p:sldId id="289" r:id="rId19"/>
    <p:sldId id="285" r:id="rId20"/>
    <p:sldId id="298" r:id="rId21"/>
    <p:sldId id="304" r:id="rId22"/>
    <p:sldId id="302" r:id="rId23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9" autoAdjust="0"/>
    <p:restoredTop sz="94660"/>
  </p:normalViewPr>
  <p:slideViewPr>
    <p:cSldViewPr>
      <p:cViewPr>
        <p:scale>
          <a:sx n="75" d="100"/>
          <a:sy n="75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03813-325C-4EE6-B990-3391D7D7DB2C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5A48E-FBF0-4F04-BE35-C0A8A276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695-D4D8-4FB7-8E72-DC2476A7CA25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6448-E983-4EBA-9F93-C5756CD3B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DF8C-CA37-4903-8BBC-AA509A463988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1848-0752-406C-BBCF-99DF2E21D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22A4-E026-47D1-8A5F-5F201D64BD1C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B8BA-F500-4A07-BE85-BED6647A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0718-D661-47D5-A727-FF44F1F1B6C9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9661-E713-46AB-90C1-8040C4418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E585C7-0EAD-46C5-9390-AEEEA4CC1180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EDA016-9B0A-4F38-9CA8-4D6FA22A0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543F-8346-4067-9AB9-6FD8A69A2F32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05B6-5257-4080-BE7B-4E01710B3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5FFD1-6854-4BAD-9259-1B1A441F6FF5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9092E-A181-413F-B74D-E675F7B97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F8CE-6C1E-4E96-854E-D2255D364F6A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55C8-14B1-46E4-98ED-7C849E8DE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404531-3982-4ACF-8552-A97E1FC5BC03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9F8B8-333C-4DFC-A37F-1EEC8F370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C53DB5-17B4-4B05-8902-DC48B9B6A72D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6DB4A5-33BF-48FC-A26F-C44F3E21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A1FBE0-35FD-4BEB-9494-F1D9ACA7277C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C6A5CE-526B-44FE-ACDE-27BE094FE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4517C6-EBA4-442A-A53C-51D62536BDFE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4CA72DD-6D49-4F1E-BEAF-C746553B8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3" r:id="rId2"/>
    <p:sldLayoutId id="2147483940" r:id="rId3"/>
    <p:sldLayoutId id="2147483934" r:id="rId4"/>
    <p:sldLayoutId id="2147483941" r:id="rId5"/>
    <p:sldLayoutId id="2147483935" r:id="rId6"/>
    <p:sldLayoutId id="2147483942" r:id="rId7"/>
    <p:sldLayoutId id="2147483943" r:id="rId8"/>
    <p:sldLayoutId id="2147483944" r:id="rId9"/>
    <p:sldLayoutId id="2147483936" r:id="rId10"/>
    <p:sldLayoutId id="2147483937" r:id="rId11"/>
    <p:sldLayoutId id="21474839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music\&#1048;&#1085;&#1086;&#1089;&#1090;&#1088;&#1072;&#1085;&#1085;&#1099;&#1077;\&#1054;&#1044;&#1048;&#1053;&#1054;&#1050;&#1048;&#1049;%20&#1055;&#1040;&#1057;&#1058;&#1059;&#1061;\014%20Dinu%20radu%20-%20Einsame%20hirte%20(j.%20last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lent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163" y="260350"/>
            <a:ext cx="3619500" cy="1471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5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5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5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4005263"/>
            <a:ext cx="4286250" cy="2178050"/>
          </a:xfrm>
        </p:spPr>
        <p:txBody>
          <a:bodyPr/>
          <a:lstStyle/>
          <a:p>
            <a:pPr marL="26988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320E04"/>
                </a:solidFill>
              </a:rPr>
              <a:t>Терроризм глобален по масштабам, «порочен» по природе, безжалостен к врагам и стремится контролировать все сферы жизни и мысли</a:t>
            </a:r>
            <a:endParaRPr lang="ru-RU" sz="2200" smtClean="0">
              <a:solidFill>
                <a:srgbClr val="320E04"/>
              </a:solidFill>
            </a:endParaRPr>
          </a:p>
        </p:txBody>
      </p:sp>
      <p:pic>
        <p:nvPicPr>
          <p:cNvPr id="8196" name="Picture 2" descr="C:\Users\user\Pictures\террор\3уцкуц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3"/>
            <a:ext cx="2495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928688" y="2286000"/>
            <a:ext cx="4357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Терроризм 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8" descr="627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73238"/>
            <a:ext cx="27130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476375" y="6216650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Коляниченко В., Ширяев С., 10а, школа №268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000125" y="188913"/>
            <a:ext cx="7934325" cy="42481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/>
              <a:t>	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</a:t>
            </a:r>
            <a:endParaRPr lang="ru-RU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Тушинском аэродроме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05 июля 2003 года </a:t>
            </a:r>
            <a:r>
              <a:rPr lang="ru-RU" sz="2000" smtClean="0"/>
              <a:t>в Москве был совершён террористический акт: </a:t>
            </a:r>
            <a:r>
              <a:rPr lang="ru-RU" sz="2000" b="1" smtClean="0"/>
              <a:t>у входа на Тушинский аэродром</a:t>
            </a:r>
            <a:r>
              <a:rPr lang="ru-RU" sz="2000" smtClean="0"/>
              <a:t>, где в это время проходил </a:t>
            </a:r>
            <a:r>
              <a:rPr lang="ru-RU" sz="2000" b="1" smtClean="0"/>
              <a:t>рок-фестиваль «Крылья», </a:t>
            </a:r>
            <a:r>
              <a:rPr lang="ru-RU" sz="2000" smtClean="0"/>
              <a:t>были взорваны две бомбы. Взрывы произвели </a:t>
            </a:r>
            <a:r>
              <a:rPr lang="ru-RU" sz="2000" b="1" smtClean="0"/>
              <a:t>две террористки-смертницы</a:t>
            </a:r>
            <a:r>
              <a:rPr lang="ru-RU" sz="2000" smtClean="0"/>
              <a:t>. По официальным данным </a:t>
            </a:r>
            <a:r>
              <a:rPr lang="ru-RU" sz="2000" b="1" smtClean="0"/>
              <a:t>погибло 13 и ранено 59 человек</a:t>
            </a:r>
            <a:r>
              <a:rPr lang="ru-RU" sz="2000" smtClean="0"/>
              <a:t>. Больших жертв удалось избежать только потому, что охрана, заподозрив этих женщин, </a:t>
            </a:r>
            <a:r>
              <a:rPr lang="ru-RU" sz="2000" b="1" smtClean="0"/>
              <a:t>не пропустила их в толпу</a:t>
            </a:r>
            <a:r>
              <a:rPr lang="ru-RU" sz="2000" smtClean="0"/>
              <a:t> участников фестиваля.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221163"/>
            <a:ext cx="35290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221163"/>
            <a:ext cx="3333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042988" y="260350"/>
            <a:ext cx="7934325" cy="47974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b="1" smtClean="0"/>
              <a:t>	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около 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гостиницы «Националь»</a:t>
            </a:r>
          </a:p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endParaRPr lang="ru-RU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z="2000" smtClean="0"/>
              <a:t>	</a:t>
            </a:r>
            <a:r>
              <a:rPr lang="ru-RU" sz="2000" b="1" smtClean="0"/>
              <a:t>9 декабря 2003 года </a:t>
            </a:r>
            <a:r>
              <a:rPr lang="ru-RU" sz="2000" smtClean="0"/>
              <a:t>в результате взрыва около гостиницы "Националь" в центре Москвы, по уточненным данным, пять человек погибли и 13 получили ранения. Теракт возле гостиницы "Националь" совершила </a:t>
            </a:r>
            <a:r>
              <a:rPr lang="ru-RU" sz="2000" b="1" smtClean="0"/>
              <a:t>одна террористка-смертница</a:t>
            </a:r>
            <a:r>
              <a:rPr lang="ru-RU" sz="2000" smtClean="0"/>
              <a:t>. Прокуратура столицы уже распространила фотографию этой женщины. Предполагается, что у нее была сообщница, фоторобот которой, передает ИТАР-ТАСС, также разослан во все отделения милиции.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365625"/>
            <a:ext cx="37449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365625"/>
            <a:ext cx="33131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Захват заложников в Беслане</a:t>
            </a:r>
            <a:r>
              <a:rPr lang="ru-RU" sz="1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1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143000"/>
            <a:ext cx="7786687" cy="2786063"/>
          </a:xfrm>
        </p:spPr>
        <p:txBody>
          <a:bodyPr>
            <a:normAutofit fontScale="62500" lnSpcReduction="2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dirty="0" smtClean="0"/>
              <a:t>Примерно </a:t>
            </a:r>
            <a:r>
              <a:rPr lang="ru-RU" b="1" dirty="0" smtClean="0"/>
              <a:t>в 8 утра 1 сентября </a:t>
            </a:r>
            <a:r>
              <a:rPr lang="ru-RU" dirty="0" smtClean="0"/>
              <a:t>в районе села Хурикау, на границе Моздокского и Правобережного районов Северной Осетии, примерно в 60 км от Беслана, вооруженные люди остановили местного участкового, майора милиции и посадили его в свою машину.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По предварительным данным, именно с помощью удостоверения сотрудника МВД боевики на ГАЗ-66 и двух легковых автомобилях беспрепятственно миновали несколько КПП по пути до Беслана.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9460" name="Picture 2" descr="C:\Users\user\Pictures\террор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893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C:\Users\user\Pictures\террор\7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789363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014 Dinu radu - Einsame hirte (j. las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7497763" cy="30003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2000" smtClean="0"/>
              <a:t>В первые же минуты захвата на звуки выстрелов к школе начали сбегаться сотрудники горотдела милиции. В хаотичной перестрелке погибли трое человек. Одно тело лежало у входа в здание, два других - на проезжей части у ограды. </a:t>
            </a:r>
            <a:r>
              <a:rPr lang="ru-RU" sz="2000" b="1" smtClean="0"/>
              <a:t>Все погибшие - гражданские лица</a:t>
            </a:r>
            <a:r>
              <a:rPr lang="ru-RU" sz="2000" smtClean="0"/>
              <a:t>. В течение всего дня боевики не давали забрать тела, открывая огонь при приближении людей к школе.</a:t>
            </a:r>
          </a:p>
          <a:p>
            <a:pPr eaLnBrk="1" hangingPunct="1"/>
            <a:endParaRPr lang="ru-RU" smtClean="0"/>
          </a:p>
        </p:txBody>
      </p:sp>
      <p:pic>
        <p:nvPicPr>
          <p:cNvPr id="20483" name="Picture 2" descr="C:\Users\user\Pictures\террор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1725" y="2857500"/>
            <a:ext cx="3946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user\Pictures\террор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14750"/>
            <a:ext cx="36655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террор\6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6475" y="285750"/>
            <a:ext cx="8137525" cy="610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террор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6475" y="357188"/>
            <a:ext cx="8137525" cy="610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террор\17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57188"/>
            <a:ext cx="8143875" cy="610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террор\16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57188"/>
            <a:ext cx="8143875" cy="610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Боевики захватили </a:t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300 школьников в Пакистане</a:t>
            </a:r>
            <a:r>
              <a:rPr lang="ru-RU" sz="1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3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3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428750"/>
            <a:ext cx="6143625" cy="5143500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18.09.2008 18:15 | lenta.ru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	Боевики </a:t>
            </a:r>
            <a:r>
              <a:rPr lang="ru-RU" sz="3400" b="1" dirty="0" smtClean="0"/>
              <a:t>захватили школу </a:t>
            </a:r>
            <a:r>
              <a:rPr lang="ru-RU" sz="3400" dirty="0" smtClean="0"/>
              <a:t>в районе Верхний Дир в Северо-Западной Пограничной провинции. В заложниках у бандитов оказались </a:t>
            </a:r>
            <a:r>
              <a:rPr lang="ru-RU" sz="3400" b="1" dirty="0" smtClean="0"/>
              <a:t>около трехсот детей</a:t>
            </a:r>
            <a:r>
              <a:rPr lang="ru-RU" sz="3400" dirty="0" smtClean="0"/>
              <a:t>, сообщает иранское агентство IRNA со ссылкой на пакистанский телеканал PTV.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	Корреспонденты с места событий утверждают, что боевики также </a:t>
            </a:r>
            <a:r>
              <a:rPr lang="ru-RU" sz="3400" b="1" dirty="0" smtClean="0"/>
              <a:t>стреляли в местных жителей</a:t>
            </a:r>
            <a:r>
              <a:rPr lang="ru-RU" sz="3400" dirty="0" smtClean="0"/>
              <a:t>, пытавшихся вызволить детей из плена. О числе погибших информации пока нет.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К какому движению принадлежат бандиты, также не уточняется. Ответственность за нападение на школу пока не взяла на себя ни одна радикальная группировка.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Отметим, что на северо-западе Пакистана, как считают американские спецслужбы, укрывается большое количество боевиков движений </a:t>
            </a:r>
            <a:r>
              <a:rPr lang="ru-RU" sz="3400" b="1" dirty="0" smtClean="0"/>
              <a:t>"Талибан" </a:t>
            </a:r>
            <a:r>
              <a:rPr lang="ru-RU" sz="3400" dirty="0" smtClean="0"/>
              <a:t>и</a:t>
            </a:r>
            <a:r>
              <a:rPr lang="ru-RU" sz="3400" b="1" dirty="0" smtClean="0"/>
              <a:t> "Аль-Каеда". </a:t>
            </a:r>
            <a:r>
              <a:rPr lang="ru-RU" sz="3400" dirty="0" smtClean="0"/>
              <a:t>3 сентября армия США в поисках боевиков радикальных группировок провела масштабную операцию в Северо-Западной Пограничной провинции Пакистана. 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hlinkClick r:id="rId2"/>
              </a:rPr>
              <a:t>lenta.ru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4" name="Picture 4" descr="C:\Users\user\Pictures\террор\5RCAW7HF80CAYOB14GCARERWHGCA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557338"/>
            <a:ext cx="179228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076700"/>
            <a:ext cx="17922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971550" y="0"/>
            <a:ext cx="7934325" cy="517683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2000" smtClean="0"/>
              <a:t>Внутренние вооруженные конфликты </a:t>
            </a:r>
            <a:r>
              <a:rPr lang="ru-RU" sz="2000" b="1" smtClean="0"/>
              <a:t>перестанут быть опасными для стран и народов</a:t>
            </a:r>
            <a:r>
              <a:rPr lang="ru-RU" sz="2000" smtClean="0"/>
              <a:t> только тогда, когда будет покончено с практикой использования этих конфликтов </a:t>
            </a:r>
            <a:r>
              <a:rPr lang="ru-RU" sz="2000" b="1" smtClean="0"/>
              <a:t>третьими странами</a:t>
            </a:r>
            <a:r>
              <a:rPr lang="ru-RU" sz="2000" smtClean="0"/>
              <a:t> для решения своих крупных геополитических и иных задач.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	Борьба с терроризмом эффективна в тех случаях, когда аппарат подавления действует </a:t>
            </a:r>
            <a:r>
              <a:rPr lang="ru-RU" sz="2000" b="1" smtClean="0"/>
              <a:t>адресно и персонально</a:t>
            </a:r>
            <a:r>
              <a:rPr lang="ru-RU" sz="2000" smtClean="0"/>
              <a:t>. Выявить террориста в толпе прохожих, среди пассажиров поездов, самолетов и т.п. — значит "прочитать" его намерения. </a:t>
            </a:r>
            <a:r>
              <a:rPr lang="ru-RU" sz="2000" b="1" smtClean="0"/>
              <a:t>Определение намерений </a:t>
            </a:r>
            <a:r>
              <a:rPr lang="ru-RU" sz="2000" smtClean="0"/>
              <a:t>является кричащей проблемой в системе авиаперевозок, перевозок пассажиров наземным, водным транспортом, при допуске зрителей на стадионы, в театры и т.п.</a:t>
            </a:r>
          </a:p>
        </p:txBody>
      </p:sp>
      <p:pic>
        <p:nvPicPr>
          <p:cNvPr id="26627" name="Picture 4" descr="6146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287838"/>
            <a:ext cx="38893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miti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149725"/>
            <a:ext cx="353377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971550" y="260350"/>
            <a:ext cx="793432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	</a:t>
            </a:r>
            <a:r>
              <a:rPr lang="ru-RU" sz="2400" smtClean="0"/>
              <a:t>Террор - явление, которое прямо или косвенно касается каждого из нас. Массовое насилие в последние годы стало, к сожалению, неотъемлемой частью нашего социального бытия. Историки утверждают, что терроризм царствует на Земле не менее двух тысяч лет. Несмотря на богатый стаж, терроризм еще никогда не представлял для населения и целых государств такой серьезной угрозы. В настоящее время по всему миру насчитывается около сотни террористических организаций.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9219" name="Picture 5" descr="07_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4275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37969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449763"/>
            <a:ext cx="381635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«ФЕДЕРАЛЬН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ЫЙ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ЗАКОН РОССИЙСКОЙ ФЕДЕРАЦИИ О БОРЬБЕ С ТЕРРОРИЗМОМ»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- </a:t>
            </a:r>
            <a:r>
              <a:rPr lang="ru-RU" sz="2000" smtClean="0"/>
              <a:t>принят Государственной Думой </a:t>
            </a:r>
            <a:r>
              <a:rPr lang="ru-RU" sz="2000" b="1" smtClean="0"/>
              <a:t>3 июля 1998 года </a:t>
            </a:r>
            <a:r>
              <a:rPr lang="ru-RU" sz="2000" smtClean="0"/>
              <a:t>и одобрен Советом Федерации </a:t>
            </a:r>
            <a:r>
              <a:rPr lang="ru-RU" sz="2000" b="1" smtClean="0"/>
              <a:t>9 июля 1998 года</a:t>
            </a:r>
            <a:r>
              <a:rPr lang="ru-RU" sz="2000" smtClean="0"/>
              <a:t>.     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	Закон определяет правовые и организационные основы борьбы с терроризмом в Российской Федерации, порядок координации деятельности осуществляющих борьбу с терроризмом федеральных органов исполнительной власти, органов исполнительной власти субъектов Российской Федерации, общественных объединений и организаций независимо от форм собственности, должностных лиц и отдельных граждан, </a:t>
            </a:r>
            <a:r>
              <a:rPr lang="ru-RU" sz="2000" b="1" smtClean="0"/>
              <a:t>а также права, обязанности и гарантии граждан в связи с осуществлением борьбы с терроризмом</a:t>
            </a:r>
            <a:r>
              <a:rPr lang="ru-RU" sz="2000" smtClean="0"/>
              <a:t>. </a:t>
            </a:r>
          </a:p>
          <a:p>
            <a:pPr eaLnBrk="1" hangingPunct="1"/>
            <a:endParaRPr lang="ru-RU" smtClean="0"/>
          </a:p>
        </p:txBody>
      </p:sp>
      <p:pic>
        <p:nvPicPr>
          <p:cNvPr id="27652" name="Picture 5" descr="j01782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629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Дети мира объединяются против террора</a:t>
            </a:r>
            <a:b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1042988" y="2708275"/>
            <a:ext cx="7499350" cy="372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Форум прошел под девизом "Дети мира против террора". Зампредседателя Совета муфтиев России Мансур Шакиров особо отметил объединяющее значение фестиваля, который, будет способствовать воспитанию толерантности в подрастающем поколении и противодействию экстремизму. 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"Все вместе, все нации, все конфессии, все дети - это очень большая сила. Птицы летят к теплу без компаса и навигации, и дети сегодня решили бороться с терроризмом искусством. Искусством передавать свою просьбу - что нам не нужны террор и война, нам нужны мир и счастье", - отметил Шакиров. </a:t>
            </a:r>
          </a:p>
        </p:txBody>
      </p:sp>
      <p:pic>
        <p:nvPicPr>
          <p:cNvPr id="28676" name="Picture 4" descr="ED26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620713"/>
            <a:ext cx="3619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16013" y="1268413"/>
            <a:ext cx="39608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Georgia" pitchFamily="18" charset="0"/>
              </a:rPr>
              <a:t>Более тысячи детей из 40 стран мира приняли участие в третьем Международном фестивале "Москва встречает друзей",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9750" y="5805488"/>
            <a:ext cx="86042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Только все вместе мы сможем остановить террор. </a:t>
            </a:r>
          </a:p>
          <a:p>
            <a:pPr algn="ctr">
              <a:defRPr/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единстве наша сила!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Жизнь победить нельзя, но можно её уничтожить.</a:t>
            </a:r>
          </a:p>
        </p:txBody>
      </p:sp>
      <p:pic>
        <p:nvPicPr>
          <p:cNvPr id="29699" name="Picture 2" descr="C:\Users\user\Pictures\террор\2222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628775"/>
            <a:ext cx="6769100" cy="507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8581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организации мира </a:t>
            </a: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2" descr="C:\Users\user\Pictures\террор\antiterror_clip_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052513"/>
            <a:ext cx="8172450" cy="580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93432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Классификаций терроризма существует множество: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37147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сфере действия</a:t>
            </a:r>
            <a:r>
              <a:rPr lang="ru-RU" sz="2000" smtClean="0"/>
              <a:t> - государственный и международный;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в зависимости от идентичности субъекта</a:t>
            </a:r>
            <a:r>
              <a:rPr lang="ru-RU" sz="2000" smtClean="0"/>
              <a:t> – этнический и религиозный;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средствам, используемым в террористических актах</a:t>
            </a:r>
            <a:r>
              <a:rPr lang="ru-RU" sz="2000" smtClean="0"/>
              <a:t> – терроризм с применением обычных средств поражения и терроризм с применением средств массового поражения;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средствам протекания террористических актов</a:t>
            </a:r>
            <a:r>
              <a:rPr lang="ru-RU" sz="2000" smtClean="0"/>
              <a:t> – наземный, морской, воздушный, космический, компьютерный;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2000" b="1" smtClean="0"/>
              <a:t>по социальной направленности</a:t>
            </a:r>
            <a:r>
              <a:rPr lang="ru-RU" sz="2000" smtClean="0"/>
              <a:t> – социальный, националистический, религиозный. 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smtClean="0"/>
              <a:t>Последняя классификация является самой распространенной среди исследователей.</a:t>
            </a:r>
          </a:p>
        </p:txBody>
      </p:sp>
      <p:pic>
        <p:nvPicPr>
          <p:cNvPr id="11268" name="Picture 3" descr="C:\Users\user\Pictures\террор\336_20051206162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367213"/>
            <a:ext cx="32416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user\Pictures\террор\pentmor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321175"/>
            <a:ext cx="36718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042988" y="0"/>
            <a:ext cx="7934325" cy="6572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2000" smtClean="0"/>
              <a:t>Так, </a:t>
            </a:r>
            <a:r>
              <a:rPr lang="ru-RU" sz="2000" b="1" smtClean="0"/>
              <a:t>среди причин роста терроризма в России </a:t>
            </a:r>
            <a:r>
              <a:rPr lang="ru-RU" sz="2000" smtClean="0"/>
              <a:t>респонденты указали: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26% </a:t>
            </a:r>
            <a:r>
              <a:rPr lang="ru-RU" sz="2000" smtClean="0"/>
              <a:t>- ухудшение социально-экономического положения населения;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19% </a:t>
            </a:r>
            <a:r>
              <a:rPr lang="ru-RU" sz="2000" smtClean="0"/>
              <a:t>- усиление противоборства криминальных группировок;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13% </a:t>
            </a:r>
            <a:r>
              <a:rPr lang="ru-RU" sz="2000" smtClean="0"/>
              <a:t>- расслоение населения по имущественному признаку;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8% </a:t>
            </a:r>
            <a:r>
              <a:rPr lang="ru-RU" sz="2000" smtClean="0"/>
              <a:t>- деятельность национально- и регилиозно-экстремистских группировок;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8% </a:t>
            </a:r>
            <a:r>
              <a:rPr lang="ru-RU" sz="2000" smtClean="0"/>
              <a:t>- приграничное положение, близость к местности, где происходят межнациональные конфликты, войны;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7% </a:t>
            </a:r>
            <a:r>
              <a:rPr lang="ru-RU" sz="2000" smtClean="0"/>
              <a:t>- рост числа безработных в самых различных социальных группах;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7% </a:t>
            </a:r>
            <a:r>
              <a:rPr lang="ru-RU" sz="2000" smtClean="0"/>
              <a:t>- приток мигрантов из стран ближнего зарубежья; </a:t>
            </a:r>
            <a:br>
              <a:rPr lang="ru-RU" sz="2000" smtClean="0"/>
            </a:br>
            <a:r>
              <a:rPr lang="ru-RU" sz="2000" smtClean="0"/>
              <a:t>   </a:t>
            </a:r>
            <a:r>
              <a:rPr lang="ru-RU" sz="2000" b="1" smtClean="0"/>
              <a:t> 5% </a:t>
            </a:r>
            <a:r>
              <a:rPr lang="ru-RU" sz="2000" smtClean="0"/>
              <a:t>- рост национального самосознания, стремление этнических групп к национальному обособлению;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4% </a:t>
            </a:r>
            <a:r>
              <a:rPr lang="ru-RU" sz="2000" smtClean="0"/>
              <a:t>- деятельность или влияние зарубежных террористических групп; </a:t>
            </a:r>
            <a:br>
              <a:rPr lang="ru-RU" sz="2000" smtClean="0"/>
            </a:br>
            <a:r>
              <a:rPr lang="ru-RU" sz="2000" smtClean="0"/>
              <a:t>    </a:t>
            </a:r>
            <a:r>
              <a:rPr lang="ru-RU" sz="2000" b="1" smtClean="0"/>
              <a:t>3% </a:t>
            </a:r>
            <a:r>
              <a:rPr lang="ru-RU" sz="2000" smtClean="0"/>
              <a:t>- факторы дискриминации отдельных национальных общностей.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8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SOS</a:t>
            </a:r>
            <a:endParaRPr lang="ru-RU" sz="8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785813" y="1571625"/>
            <a:ext cx="8358187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ru-RU" smtClean="0"/>
              <a:t>Россия сегодня, в начале 2</a:t>
            </a:r>
            <a:r>
              <a:rPr lang="en-US" smtClean="0"/>
              <a:t>1 </a:t>
            </a:r>
            <a:r>
              <a:rPr lang="ru-RU" smtClean="0"/>
              <a:t>века имеет около </a:t>
            </a:r>
            <a:r>
              <a:rPr lang="ru-RU" b="1" smtClean="0"/>
              <a:t>4-х миллионов </a:t>
            </a:r>
            <a:r>
              <a:rPr lang="ru-RU" smtClean="0"/>
              <a:t>беспризорных детей. Через несколько лет те, кто из них останется в живых, станут базой НОВОГО ТЕРРОРА - </a:t>
            </a:r>
            <a:r>
              <a:rPr lang="ru-RU" b="1" smtClean="0"/>
              <a:t>СОЦИАЛЬНОГО</a:t>
            </a:r>
            <a:r>
              <a:rPr lang="ru-RU" smtClean="0"/>
              <a:t>, внутреннего, на каждой улице, в каждом городе, в каждом доме!!!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ЛЮДИ, ОПОМНИТЕСЬ!!!</a:t>
            </a:r>
          </a:p>
          <a:p>
            <a:endParaRPr lang="ru-RU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/>
          </p:nvPr>
        </p:nvSpPr>
        <p:spPr bwMode="auto">
          <a:xfrm>
            <a:off x="900113" y="476250"/>
            <a:ext cx="7631112" cy="2692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8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Многие из нас помнят бесчеловечные акции, потрясшие весь мир:</a:t>
            </a:r>
            <a:br>
              <a:rPr lang="ru-RU" sz="48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800" b="1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/>
              <a:t>Разрушение Всемирного </a:t>
            </a:r>
            <a:br>
              <a:rPr lang="ru-RU" sz="3200" b="1" dirty="0" smtClean="0"/>
            </a:br>
            <a:r>
              <a:rPr lang="ru-RU" sz="3200" b="1" dirty="0" smtClean="0"/>
              <a:t>Торгового Центра</a:t>
            </a:r>
            <a:endParaRPr lang="ru-RU" sz="32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59113" y="1412875"/>
            <a:ext cx="4000500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i="1" smtClean="0"/>
              <a:t>	</a:t>
            </a:r>
            <a:r>
              <a:rPr lang="ru-RU" sz="1600" b="1" smtClean="0"/>
              <a:t>11 сентября 2001 года</a:t>
            </a:r>
            <a:r>
              <a:rPr lang="ru-RU" sz="1600" smtClean="0"/>
              <a:t>, в 28-ю годовщину подготовленного ЦРУ </a:t>
            </a:r>
            <a:r>
              <a:rPr lang="ru-RU" sz="1600" i="1" smtClean="0"/>
              <a:t>военного путча</a:t>
            </a:r>
            <a:r>
              <a:rPr lang="ru-RU" sz="1600" smtClean="0"/>
              <a:t> в Чили, и 11-ю годовщину речи Буша-старшего "Новый мировой порядок", террористы захватили четыре самолета. Согласно официальной версии девятнадцать арабов угнали 4 самолета; врезались на двух из них в башни Всемирного Торгового центра, что стало причиной пожара внутри, и врезались на третьем в Пентагон. Согласно официальной версии, в результате пожара стальные несущие балки расплавились, что стало причиной обрушения башен.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2" descr="C:\Users\user\Pictures\террор\wtc_ve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188" y="1586778"/>
            <a:ext cx="2226093" cy="347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user\Pictures\террор\to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391" y="1491210"/>
            <a:ext cx="2177048" cy="362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11-10-200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7244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Терроризм в Москве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smtClean="0"/>
              <a:t>	</a:t>
            </a: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Террористический акт в Москве 2002 года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23 октября 2002 года в 21.05 </a:t>
            </a:r>
            <a:r>
              <a:rPr lang="ru-RU" sz="2000" smtClean="0"/>
              <a:t>в центре Москвы (в театральном центре на Дубровке) более </a:t>
            </a:r>
            <a:r>
              <a:rPr lang="ru-RU" sz="2000" b="1" smtClean="0"/>
              <a:t>50 вооруженных террористов</a:t>
            </a:r>
            <a:r>
              <a:rPr lang="ru-RU" sz="2000" smtClean="0"/>
              <a:t> захватили зал, в котором шел популярный мюзикл </a:t>
            </a:r>
            <a:r>
              <a:rPr lang="ru-RU" sz="2000" b="1" smtClean="0"/>
              <a:t>«Норд-Ост». </a:t>
            </a:r>
            <a:r>
              <a:rPr lang="ru-RU" sz="2000" smtClean="0"/>
              <a:t>Террористы требовали прекратить войну в Чечне, угрожая расстрелять заложников и взорвать зал. </a:t>
            </a:r>
            <a:r>
              <a:rPr lang="ru-RU" sz="2000" b="1" smtClean="0"/>
              <a:t>26 октября в 5.32 </a:t>
            </a:r>
            <a:r>
              <a:rPr lang="ru-RU" sz="2000" smtClean="0"/>
              <a:t>после уникальной в мировой истории спецоперации более </a:t>
            </a:r>
            <a:r>
              <a:rPr lang="ru-RU" sz="2000" b="1" smtClean="0"/>
              <a:t>500 заложников были освобождены</a:t>
            </a:r>
            <a:r>
              <a:rPr lang="ru-RU" sz="2000" smtClean="0"/>
              <a:t>. Уничтожены </a:t>
            </a:r>
            <a:r>
              <a:rPr lang="ru-RU" sz="2000" b="1" smtClean="0"/>
              <a:t>50 террористов </a:t>
            </a:r>
            <a:r>
              <a:rPr lang="ru-RU" sz="2000" smtClean="0"/>
              <a:t>– 32 мужчин и 18 женщин. </a:t>
            </a:r>
            <a:r>
              <a:rPr lang="ru-RU" sz="2000" b="1" smtClean="0"/>
              <a:t>117 заложников </a:t>
            </a:r>
            <a:r>
              <a:rPr lang="ru-RU" sz="2000" smtClean="0"/>
              <a:t>погибли.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2000" smtClean="0"/>
              <a:t>	</a:t>
            </a:r>
            <a:r>
              <a:rPr lang="ru-RU" sz="2000" b="1" smtClean="0"/>
              <a:t>28 октября </a:t>
            </a:r>
            <a:r>
              <a:rPr lang="ru-RU" sz="2000" smtClean="0"/>
              <a:t>был объявлен день траура.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558</TotalTime>
  <Words>231</Words>
  <Application>Microsoft Office PowerPoint</Application>
  <PresentationFormat>On-screen Show (4:3)</PresentationFormat>
  <Paragraphs>55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Trebuchet MS</vt:lpstr>
      <vt:lpstr>Georgia</vt:lpstr>
      <vt:lpstr>Wingdings 2</vt:lpstr>
      <vt:lpstr>Verdana</vt:lpstr>
      <vt:lpstr>Calibri</vt:lpstr>
      <vt:lpstr>Солнцестояние</vt:lpstr>
      <vt:lpstr> </vt:lpstr>
      <vt:lpstr>Slide 2</vt:lpstr>
      <vt:lpstr>Террористические  организации мира  </vt:lpstr>
      <vt:lpstr>Классификаций терроризма существует множество:</vt:lpstr>
      <vt:lpstr>Slide 5</vt:lpstr>
      <vt:lpstr>SOS</vt:lpstr>
      <vt:lpstr>Многие из нас помнят бесчеловечные акции, потрясшие весь мир: </vt:lpstr>
      <vt:lpstr>Разрушение Всемирного  Торгового Центра</vt:lpstr>
      <vt:lpstr>Терроризм в Москве</vt:lpstr>
      <vt:lpstr>Slide 10</vt:lpstr>
      <vt:lpstr>Slide 11</vt:lpstr>
      <vt:lpstr>Захват заложников в Беслане </vt:lpstr>
      <vt:lpstr>Slide 13</vt:lpstr>
      <vt:lpstr>Slide 14</vt:lpstr>
      <vt:lpstr>Slide 15</vt:lpstr>
      <vt:lpstr>Slide 16</vt:lpstr>
      <vt:lpstr>Slide 17</vt:lpstr>
      <vt:lpstr>Боевики захватили  300 школьников в Пакистане </vt:lpstr>
      <vt:lpstr>Slide 19</vt:lpstr>
      <vt:lpstr>«ФЕДЕРАЛЬНЫЙ ЗАКОН РОССИЙСКОЙ ФЕДЕРАЦИИ О БОРЬБЕ С ТЕРРОРИЗМОМ» </vt:lpstr>
      <vt:lpstr>Дети мира объединяются против террора </vt:lpstr>
      <vt:lpstr>Жизнь победить нельзя, но можно её уничтожить.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53</cp:revision>
  <dcterms:created xsi:type="dcterms:W3CDTF">2008-09-18T18:39:25Z</dcterms:created>
  <dcterms:modified xsi:type="dcterms:W3CDTF">2016-09-29T23:39:03Z</dcterms:modified>
</cp:coreProperties>
</file>