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6" r:id="rId3"/>
    <p:sldId id="258" r:id="rId4"/>
    <p:sldId id="259" r:id="rId5"/>
    <p:sldId id="261" r:id="rId6"/>
    <p:sldId id="283" r:id="rId7"/>
    <p:sldId id="270" r:id="rId8"/>
    <p:sldId id="262" r:id="rId9"/>
    <p:sldId id="271" r:id="rId10"/>
    <p:sldId id="272" r:id="rId11"/>
    <p:sldId id="264" r:id="rId12"/>
    <p:sldId id="263" r:id="rId13"/>
    <p:sldId id="273" r:id="rId14"/>
    <p:sldId id="274" r:id="rId15"/>
    <p:sldId id="287" r:id="rId16"/>
    <p:sldId id="286" r:id="rId17"/>
    <p:sldId id="284" r:id="rId18"/>
    <p:sldId id="285" r:id="rId19"/>
    <p:sldId id="275" r:id="rId20"/>
    <p:sldId id="269" r:id="rId21"/>
    <p:sldId id="276" r:id="rId22"/>
    <p:sldId id="267" r:id="rId23"/>
    <p:sldId id="277" r:id="rId24"/>
    <p:sldId id="278" r:id="rId25"/>
    <p:sldId id="268" r:id="rId26"/>
    <p:sldId id="279" r:id="rId27"/>
    <p:sldId id="280" r:id="rId28"/>
    <p:sldId id="281" r:id="rId29"/>
    <p:sldId id="282" r:id="rId30"/>
    <p:sldId id="288" r:id="rId31"/>
    <p:sldId id="290" r:id="rId32"/>
    <p:sldId id="291" r:id="rId33"/>
    <p:sldId id="289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769" autoAdjust="0"/>
  </p:normalViewPr>
  <p:slideViewPr>
    <p:cSldViewPr>
      <p:cViewPr varScale="1">
        <p:scale>
          <a:sx n="49" d="100"/>
          <a:sy n="49" d="100"/>
        </p:scale>
        <p:origin x="-1291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08.12.2022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271249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08.12.2022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725620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08.12.2022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858576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08.12.2022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759889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08.12.2022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255927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08.12.2022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xmlns="" val="22073524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08.12.2022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896243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08.12.2022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542951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08.12.2022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943389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08.12.2022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296461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08.12.2022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523729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08.12.2022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559200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08.12.2022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10641892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08.12.2022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682704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08.12.2022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15076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08.12.2022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xmlns="" val="21672872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08.12.2022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640811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08.12.2022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697899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08.12.2022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335399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08.12.2022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274330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08.12.2022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89774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08.12.2022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10308281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08.12.2022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4583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08.12.2022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12153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A1%D0%B5%D0%BC%D0%B0%D0%BD%D1%82%D0%B8%D0%BA%D0%B0" TargetMode="External"/><Relationship Id="rId3" Type="http://schemas.openxmlformats.org/officeDocument/2006/relationships/hyperlink" Target="http://ru.wikipedia.org/wiki/%D0%92%D0%BB%D0%B0%D1%81%D1%82%D1%8C" TargetMode="External"/><Relationship Id="rId7" Type="http://schemas.openxmlformats.org/officeDocument/2006/relationships/hyperlink" Target="http://ru.wikipedia.org/wiki/%D0%9C%D0%B0%D1%84%D0%B8%D0%BE%D0%B7%D0%BD%D0%BE%D0%B5_%D0%B3%D0%BE%D1%81%D1%83%D0%B4%D0%B0%D1%80%D1%81%D1%82%D0%B2%D0%BE" TargetMode="External"/><Relationship Id="rId2" Type="http://schemas.openxmlformats.org/officeDocument/2006/relationships/hyperlink" Target="http://ru.wikipedia.org/wiki/%D0%9B%D0%B0%D1%82%D0%B8%D0%BD%D1%81%D0%BA%D0%B8%D0%B9_%D1%8F%D0%B7%D1%8B%D0%B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.wikipedia.org/wiki/%D0%9C%D0%BE%D1%80%D0%B0%D0%BB%D1%8C" TargetMode="External"/><Relationship Id="rId5" Type="http://schemas.openxmlformats.org/officeDocument/2006/relationships/hyperlink" Target="http://ru.wikipedia.org/wiki/%D0%97%D0%B0%D0%BA%D0%BE%D0%BD%D0%BE%D0%B4%D0%B0%D1%82%D0%B5%D0%BB%D1%8C%D1%81%D1%82%D0%B2%D0%BE" TargetMode="External"/><Relationship Id="rId4" Type="http://schemas.openxmlformats.org/officeDocument/2006/relationships/hyperlink" Target="http://ru.wikipedia.org/wiki/%D0%9F%D1%80%D0%B0%D0%B2%D0%BE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kommersant.ru/doc/3164007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714356"/>
            <a:ext cx="8098240" cy="288852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Интегрированный</a:t>
            </a:r>
            <a:br>
              <a:rPr lang="ru-RU" dirty="0" smtClean="0"/>
            </a:br>
            <a:r>
              <a:rPr lang="ru-RU" dirty="0" smtClean="0"/>
              <a:t>Библиотечный </a:t>
            </a:r>
            <a:br>
              <a:rPr lang="ru-RU" dirty="0" smtClean="0"/>
            </a:br>
            <a:r>
              <a:rPr lang="ru-RU" dirty="0" smtClean="0"/>
              <a:t>урок</a:t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>«</a:t>
            </a:r>
            <a:r>
              <a:rPr lang="ru-RU" sz="3000" smtClean="0"/>
              <a:t>Коррупция </a:t>
            </a:r>
            <a:r>
              <a:rPr lang="ru-RU" sz="3000" smtClean="0"/>
              <a:t/>
            </a:r>
            <a:br>
              <a:rPr lang="ru-RU" sz="3000" smtClean="0"/>
            </a:br>
            <a:r>
              <a:rPr lang="ru-RU" sz="3000" smtClean="0"/>
              <a:t>глазами </a:t>
            </a:r>
            <a:r>
              <a:rPr lang="ru-RU" sz="3000" dirty="0" smtClean="0"/>
              <a:t>писателей»</a:t>
            </a:r>
            <a:endParaRPr lang="ru-RU" sz="3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2471758"/>
          </a:xfrm>
        </p:spPr>
        <p:txBody>
          <a:bodyPr>
            <a:normAutofit fontScale="92500" lnSpcReduction="20000"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Подготовили: </a:t>
            </a:r>
          </a:p>
          <a:p>
            <a:r>
              <a:rPr lang="ru-RU" dirty="0" err="1" smtClean="0"/>
              <a:t>Половникова</a:t>
            </a:r>
            <a:r>
              <a:rPr lang="ru-RU" dirty="0" smtClean="0"/>
              <a:t> Е.Н.–педагог-библиотекарь</a:t>
            </a:r>
          </a:p>
          <a:p>
            <a:r>
              <a:rPr lang="ru-RU" dirty="0" err="1" smtClean="0"/>
              <a:t>Дель</a:t>
            </a:r>
            <a:r>
              <a:rPr lang="ru-RU" dirty="0" smtClean="0"/>
              <a:t> О.В. – педагог -психолог</a:t>
            </a:r>
          </a:p>
          <a:p>
            <a:endParaRPr lang="ru-RU" dirty="0"/>
          </a:p>
        </p:txBody>
      </p:sp>
      <p:pic>
        <p:nvPicPr>
          <p:cNvPr id="2050" name="Picture 2" descr="C:\Users\Admin\Desktop\коррупция\фото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4942" y="285728"/>
            <a:ext cx="3696917" cy="492922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776396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251520" y="1196975"/>
            <a:ext cx="5688632" cy="54594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С своей стороны , Троекуров столь же мало заботился о выигрыше затеянного им дела. Шабашкин за него хлопотал , действуя от его имени , стращая и подкупая судей и толкуя вкривь и впрямь всевозможные указы </a:t>
            </a:r>
          </a:p>
          <a:p>
            <a:endParaRPr lang="ru-RU" dirty="0"/>
          </a:p>
        </p:txBody>
      </p:sp>
      <p:pic>
        <p:nvPicPr>
          <p:cNvPr id="67588" name="Picture 4" descr="http://img0.liveinternet.ru/images/attach/c/2/74/270/74270002_cb45fcadb7b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868144" y="1052736"/>
            <a:ext cx="3168352" cy="43204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829522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457200"/>
            <a:ext cx="8686800" cy="838200"/>
          </a:xfrm>
        </p:spPr>
        <p:txBody>
          <a:bodyPr>
            <a:normAutofit/>
          </a:bodyPr>
          <a:lstStyle/>
          <a:p>
            <a:pPr fontAlgn="base"/>
            <a:r>
              <a:rPr lang="ru-RU" sz="2800" dirty="0">
                <a:effectLst/>
              </a:rPr>
              <a:t>Коррупция порождает целую цепочку бед.</a:t>
            </a:r>
          </a:p>
        </p:txBody>
      </p:sp>
      <p:pic>
        <p:nvPicPr>
          <p:cNvPr id="1026" name="Picture 2" descr="C:\Users\1\Desktop\Новая папка\Коррупция в произведениях русских писателей __files\KMO_085447_08242_1_t218_183041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3" y="1554163"/>
            <a:ext cx="7560839" cy="452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64325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s://im0-tub-ru.yandex.net/i?id=8cd64f4ce4299e3339b5b3156944a6fe&amp;n=13&amp;exp=1"/>
          <p:cNvPicPr/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cx="http://schemas.microsoft.com/office/drawing/2014/chartex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6500826" y="3000372"/>
            <a:ext cx="2286000" cy="3071834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https://im0-tub-ru.yandex.net/i?id=3f090490ae874b4190b893c0e6455d37&amp;n=13&amp;exp=1"/>
          <p:cNvPicPr/>
          <p:nvPr/>
        </p:nvPicPr>
        <p:blipFill>
          <a:blip r:embed="rId3" cstate="print">
            <a:extLst>
              <a:ext uri="{28A0092B-C50C-407E-A947-70E740481C1C}">
                <a14:useLocalDpi xmlns="" xmlns:wpc="http://schemas.microsoft.com/office/word/2010/wordprocessingCanvas" xmlns:cx="http://schemas.microsoft.com/office/drawing/2014/chartex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357158" y="0"/>
            <a:ext cx="1571636" cy="207167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  Пьесы А.Н. Островского   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 smtClean="0"/>
              <a:t>                        В </a:t>
            </a:r>
            <a:r>
              <a:rPr lang="ru-RU" dirty="0"/>
              <a:t>пьесах А.Н. Островского </a:t>
            </a:r>
            <a:r>
              <a:rPr lang="ru-RU" dirty="0" smtClean="0"/>
              <a:t>поставлена </a:t>
            </a:r>
            <a:r>
              <a:rPr lang="ru-RU" dirty="0"/>
              <a:t>проблема злоупотреблений в государственном аппарате.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В </a:t>
            </a:r>
            <a:r>
              <a:rPr lang="ru-RU" b="1" dirty="0" smtClean="0"/>
              <a:t>«Доходном месте» </a:t>
            </a:r>
            <a:r>
              <a:rPr lang="ru-RU" dirty="0"/>
              <a:t>мы встречаем Жданова - героя слабого характера, загнанного «нуждой, обстоятельствами, </a:t>
            </a:r>
            <a:r>
              <a:rPr lang="ru-RU" dirty="0" smtClean="0"/>
              <a:t>необразованностью</a:t>
            </a:r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/>
              <a:t>родных, окружающим развратом».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Он </a:t>
            </a:r>
            <a:r>
              <a:rPr lang="ru-RU" dirty="0"/>
              <a:t>видит чиновничий произвол в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лице </a:t>
            </a:r>
            <a:r>
              <a:rPr lang="ru-RU" dirty="0" err="1"/>
              <a:t>Белогубова</a:t>
            </a:r>
            <a:r>
              <a:rPr lang="ru-RU" dirty="0"/>
              <a:t>, для которого </a:t>
            </a:r>
            <a:r>
              <a:rPr lang="ru-RU" dirty="0" smtClean="0"/>
              <a:t>счастье – </a:t>
            </a:r>
          </a:p>
          <a:p>
            <a:pPr marL="0" indent="0">
              <a:buNone/>
            </a:pPr>
            <a:r>
              <a:rPr lang="ru-RU" dirty="0" smtClean="0"/>
              <a:t>это </a:t>
            </a:r>
            <a:r>
              <a:rPr lang="ru-RU" dirty="0"/>
              <a:t>брать взятки, чтоб «рука не сфальшивила»,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жить </a:t>
            </a:r>
            <a:r>
              <a:rPr lang="ru-RU" dirty="0"/>
              <a:t>«в довольстве» и быть «уважаемым</a:t>
            </a:r>
            <a:r>
              <a:rPr lang="ru-RU" dirty="0" smtClean="0"/>
              <a:t>»</a:t>
            </a:r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/>
              <a:t>человеком.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44488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im0-tub-ru.yandex.net/i?id=0dc1860f95967bbeb22d31244bf86edd&amp;n=13&amp;exp=1"/>
          <p:cNvPicPr/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cx="http://schemas.microsoft.com/office/drawing/2014/chartex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4741545" y="2786058"/>
            <a:ext cx="4402455" cy="304546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457200" y="620688"/>
            <a:ext cx="8219256" cy="5459437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/>
              <a:t>В</a:t>
            </a:r>
            <a:r>
              <a:rPr lang="ru-RU" dirty="0" smtClean="0"/>
              <a:t>  </a:t>
            </a:r>
            <a:r>
              <a:rPr lang="ru-RU" b="1" dirty="0" smtClean="0"/>
              <a:t>«Грозе» </a:t>
            </a:r>
            <a:r>
              <a:rPr lang="ru-RU" dirty="0"/>
              <a:t>герои наделены </a:t>
            </a:r>
            <a:r>
              <a:rPr lang="ru-RU" dirty="0" smtClean="0"/>
              <a:t> </a:t>
            </a:r>
            <a:r>
              <a:rPr lang="ru-RU" dirty="0"/>
              <a:t>мнением о коррупции, что она безобидна и даже в своем роде "полезна". Об этих пороках и говорит </a:t>
            </a:r>
            <a:r>
              <a:rPr lang="ru-RU" dirty="0" err="1"/>
              <a:t>Кулигин</a:t>
            </a:r>
            <a:r>
              <a:rPr lang="ru-RU" dirty="0"/>
              <a:t>  в своем монологе. Из него мы узнаём, что город населён мещанами, чиновниками и купцами. Что в мещанстве нельзя увидеть ничего, кроме «</a:t>
            </a:r>
            <a:r>
              <a:rPr lang="ru-RU" dirty="0" smtClean="0"/>
              <a:t>грубости</a:t>
            </a:r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/>
              <a:t>да бедности нагольной</a:t>
            </a:r>
            <a:r>
              <a:rPr lang="ru-RU" dirty="0" smtClean="0"/>
              <a:t>».</a:t>
            </a:r>
            <a:r>
              <a:rPr lang="ru-RU" dirty="0"/>
              <a:t> </a:t>
            </a:r>
            <a:endParaRPr lang="ru-RU" dirty="0" smtClean="0"/>
          </a:p>
          <a:p>
            <a:pPr marL="0" indent="0">
              <a:buNone/>
            </a:pPr>
            <a:r>
              <a:rPr lang="ru-RU" dirty="0" err="1" smtClean="0"/>
              <a:t>Кулигин</a:t>
            </a:r>
            <a:r>
              <a:rPr lang="ru-RU" dirty="0" smtClean="0"/>
              <a:t> </a:t>
            </a:r>
            <a:r>
              <a:rPr lang="ru-RU" dirty="0"/>
              <a:t>осознаёт </a:t>
            </a:r>
            <a:r>
              <a:rPr lang="ru-RU" dirty="0" smtClean="0"/>
              <a:t>горькую</a:t>
            </a:r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/>
              <a:t>истину: «у кого деньги,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сударь</a:t>
            </a:r>
            <a:r>
              <a:rPr lang="ru-RU" dirty="0"/>
              <a:t>, тот старается </a:t>
            </a:r>
            <a:r>
              <a:rPr lang="ru-RU" dirty="0" smtClean="0"/>
              <a:t>бедного</a:t>
            </a:r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/>
              <a:t>закабалить, чтобы на </a:t>
            </a:r>
            <a:r>
              <a:rPr lang="ru-RU" dirty="0" smtClean="0"/>
              <a:t>его</a:t>
            </a:r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/>
              <a:t>труды даровые еще </a:t>
            </a:r>
            <a:r>
              <a:rPr lang="ru-RU" dirty="0" smtClean="0"/>
              <a:t>больше</a:t>
            </a:r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/>
              <a:t>денег наживать»</a:t>
            </a:r>
            <a:r>
              <a:rPr lang="ru-RU" dirty="0" smtClean="0"/>
              <a:t>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3096426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457200" y="548680"/>
            <a:ext cx="8219256" cy="5531445"/>
          </a:xfrm>
        </p:spPr>
        <p:txBody>
          <a:bodyPr>
            <a:normAutofit fontScale="92500" lnSpcReduction="20000"/>
          </a:bodyPr>
          <a:lstStyle/>
          <a:p>
            <a:r>
              <a:rPr lang="ru-RU" dirty="0" err="1"/>
              <a:t>Кулигин</a:t>
            </a:r>
            <a:r>
              <a:rPr lang="ru-RU" dirty="0"/>
              <a:t>, ссылаясь на местного городничего, рассказывает о том, как Савел </a:t>
            </a:r>
            <a:r>
              <a:rPr lang="ru-RU" dirty="0" err="1"/>
              <a:t>Прокофьич</a:t>
            </a:r>
            <a:r>
              <a:rPr lang="ru-RU" dirty="0"/>
              <a:t> Дикой, дядюшка Бориса, рассчитывает мужиков: постоянно недодаёт им копейки. Позиция Дикого проста и понятна: «Стоит ли, ваше высокоблагородие, нам с вами о таких пустяках разговаривать! Много у меня в год-то народу перебывает; </a:t>
            </a:r>
            <a:r>
              <a:rPr lang="ru-RU" dirty="0" smtClean="0"/>
              <a:t>вы-то </a:t>
            </a:r>
            <a:r>
              <a:rPr lang="ru-RU" dirty="0"/>
              <a:t>поймите: не доплачу я им по какой-нибудь копейке на человека, у меня из этого тысячи составляются, так </a:t>
            </a:r>
            <a:r>
              <a:rPr lang="ru-RU" dirty="0" smtClean="0"/>
              <a:t>оно мне </a:t>
            </a:r>
            <a:r>
              <a:rPr lang="ru-RU" dirty="0"/>
              <a:t>и хорошо!» Выгода – это то, что заставляет Дикого, как и других купцов Калинова, обманывать, обсчитывать, недовешивать </a:t>
            </a:r>
          </a:p>
        </p:txBody>
      </p:sp>
    </p:spTree>
    <p:extLst>
      <p:ext uri="{BB962C8B-B14F-4D97-AF65-F5344CB8AC3E}">
        <p14:creationId xmlns:p14="http://schemas.microsoft.com/office/powerpoint/2010/main" xmlns="" val="1593503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Н.В. Гоголь. «Мертвые души»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>Здесь есть </a:t>
            </a:r>
            <a:r>
              <a:rPr lang="ru-RU" dirty="0"/>
              <a:t>прекрасное описание карьеры Чичикова в таможне: "…</a:t>
            </a:r>
            <a:r>
              <a:rPr lang="ru-RU" dirty="0" smtClean="0"/>
              <a:t>но переносил </a:t>
            </a:r>
            <a:r>
              <a:rPr lang="ru-RU" dirty="0"/>
              <a:t>все герой наш, переносил сильно, терпеливо переносил, и — перешел наконец в службу по таможне. Надобно сказать, что эта служба давно составляла тайный предмет его помышлений. Он видел, какими щегольскими заграничными вещицами заводились таможенные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чиновники</a:t>
            </a:r>
            <a:r>
              <a:rPr lang="ru-RU" dirty="0"/>
              <a:t>, какие фарфоры и </a:t>
            </a:r>
            <a:r>
              <a:rPr lang="ru-RU" dirty="0" err="1" smtClean="0"/>
              <a:t>батисты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пересылали </a:t>
            </a:r>
            <a:r>
              <a:rPr lang="ru-RU" dirty="0"/>
              <a:t>кумушкам, тетушкам </a:t>
            </a:r>
            <a:r>
              <a:rPr lang="ru-RU" dirty="0" smtClean="0"/>
              <a:t>и</a:t>
            </a:r>
          </a:p>
          <a:p>
            <a:pPr>
              <a:buNone/>
            </a:pPr>
            <a:r>
              <a:rPr lang="ru-RU" dirty="0" smtClean="0"/>
              <a:t> </a:t>
            </a:r>
            <a:r>
              <a:rPr lang="ru-RU" dirty="0"/>
              <a:t>сестрам. Не раз давно уже он говорил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со </a:t>
            </a:r>
            <a:r>
              <a:rPr lang="ru-RU" dirty="0"/>
              <a:t>вздохом: «Вот бы куда перебраться: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и </a:t>
            </a:r>
            <a:r>
              <a:rPr lang="ru-RU" dirty="0"/>
              <a:t>граница близко, и просвещенные люди</a:t>
            </a:r>
            <a:r>
              <a:rPr lang="ru-RU" dirty="0" smtClean="0"/>
              <a:t>,</a:t>
            </a:r>
          </a:p>
          <a:p>
            <a:pPr>
              <a:buNone/>
            </a:pPr>
            <a:r>
              <a:rPr lang="ru-RU" dirty="0" smtClean="0"/>
              <a:t> </a:t>
            </a:r>
            <a:r>
              <a:rPr lang="ru-RU" dirty="0"/>
              <a:t>а какими тонкими голландскими рубашками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можно обзавестись…»</a:t>
            </a:r>
            <a:endParaRPr lang="ru-RU" dirty="0"/>
          </a:p>
          <a:p>
            <a:endParaRPr lang="ru-RU" dirty="0"/>
          </a:p>
        </p:txBody>
      </p:sp>
      <p:pic>
        <p:nvPicPr>
          <p:cNvPr id="4" name="Рисунок 3" descr="https://im0-tub-ru.yandex.net/i?id=4e08b11c0c2f95b0fa066812d2cf3d7b&amp;n=13"/>
          <p:cNvPicPr/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cx="http://schemas.microsoft.com/office/drawing/2014/chartex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6143636" y="3000372"/>
            <a:ext cx="2665096" cy="31883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024420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Н.В. Гоголь. «Ревизор»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 algn="ctr" fontAlgn="base">
              <a:buNone/>
            </a:pPr>
            <a:endParaRPr lang="ru-RU" b="1" dirty="0" smtClean="0"/>
          </a:p>
          <a:p>
            <a:pPr marL="0" indent="0" algn="ctr" fontAlgn="base">
              <a:buNone/>
            </a:pPr>
            <a:endParaRPr lang="ru-RU" b="1" dirty="0"/>
          </a:p>
          <a:p>
            <a:pPr marL="0" indent="0" algn="ctr" fontAlgn="base">
              <a:buNone/>
            </a:pPr>
            <a:r>
              <a:rPr lang="ru-RU" b="1" dirty="0" smtClean="0"/>
              <a:t>Воруют </a:t>
            </a:r>
            <a:r>
              <a:rPr lang="ru-RU" b="1" dirty="0"/>
              <a:t>все!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В гоголевском «Ревизоре», написанном в 1836 году, воруют и берут взятки все чиновники. Городничий «пилит» бюджет: «…если спросят, отчего не выстроена церковь при богоугодном заведении, на которую год назад была ассигнована сумма, то не позабыть сказать, что начала строиться, но сгорела… А то, пожалуй, кто-нибудь, позабывшись, сдуру скажет, что она и не начиналась».</a:t>
            </a:r>
          </a:p>
        </p:txBody>
      </p:sp>
      <p:pic>
        <p:nvPicPr>
          <p:cNvPr id="4" name="Picture 2" descr="http://www.mos360.ru/upload/blog/285/Gogol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228184" y="80628"/>
            <a:ext cx="2448272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693187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457200" y="836712"/>
            <a:ext cx="8435280" cy="524341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/>
              <a:t>Все чиновники и купцы небольшого городка, куда заявился Хлестаков, несут ему взятки под видом денег взаймы. Первым успевает городничий: «Ну, слава богу! деньги взял. Дело, кажется, пойдет теперь на лад. Я таки ему вместо двухсот четыреста ввернул». В итоге собирается внушительная сумма: «Это от судьи триста; это от почтмейстера триста, шестьсот, семьсот, восемьсот… Какая замасленная бумажка! Восемьсот, девятьсот… Ого! За тысячу перевалило…» </a:t>
            </a:r>
          </a:p>
        </p:txBody>
      </p:sp>
    </p:spTree>
    <p:extLst>
      <p:ext uri="{BB962C8B-B14F-4D97-AF65-F5344CB8AC3E}">
        <p14:creationId xmlns:p14="http://schemas.microsoft.com/office/powerpoint/2010/main" xmlns="" val="1279348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       Н.С Лесков</a:t>
            </a:r>
            <a:r>
              <a:rPr lang="ru-RU" dirty="0"/>
              <a:t>.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повесть </a:t>
            </a:r>
            <a:r>
              <a:rPr lang="ru-RU" dirty="0"/>
              <a:t>«Смех и горе»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 smtClean="0"/>
              <a:t>Главному герою </a:t>
            </a:r>
            <a:r>
              <a:rPr lang="ru-RU" dirty="0"/>
              <a:t>грозит арест.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Навязчивый знакомый берется </a:t>
            </a:r>
            <a:r>
              <a:rPr lang="ru-RU" dirty="0"/>
              <a:t>от этого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отмазать</a:t>
            </a:r>
            <a:r>
              <a:rPr lang="ru-RU" dirty="0"/>
              <a:t>: «… не хочешь ли, я тебе достану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свидетельство</a:t>
            </a:r>
            <a:r>
              <a:rPr lang="ru-RU" dirty="0"/>
              <a:t>, что ты во второй половине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беременности</a:t>
            </a:r>
            <a:r>
              <a:rPr lang="ru-RU" dirty="0"/>
              <a:t>? …С моего брата на перевязочном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пункте </a:t>
            </a:r>
            <a:r>
              <a:rPr lang="ru-RU" dirty="0"/>
              <a:t>в Крыму сорок рублей взяли, чтобы контузию ему на полную пенсию приписать, когда его и комар не кусал… Возьмись за самое легкое, за так называемое «казначейское средство»: притворись сумасшедшим, напусти на себя маленькую меланхолию, говори вздор… Согласен? …И сто рублей дать тоже согласен?»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Герой </a:t>
            </a:r>
            <a:r>
              <a:rPr lang="ru-RU" dirty="0"/>
              <a:t>готов и на триста, но столько нельзя: это «испортит» цены в Петербурге, где за триста «на родной матери перевенчают и в том тебе документ дадут».</a:t>
            </a:r>
          </a:p>
          <a:p>
            <a:endParaRPr lang="ru-RU" dirty="0"/>
          </a:p>
        </p:txBody>
      </p:sp>
      <p:pic>
        <p:nvPicPr>
          <p:cNvPr id="4" name="Рисунок 3" descr="https://yandex.ru/images/_crpd/O1WME0970/f28c48akffCp/JVTG0ovNEtHqnnVwtzTwXDLpaH0wHMnxpyRJuKDDho0N_S6tAca_nxQIIB1KF3s2BK71boSIe6u5VAJDVT2FqTSx55J-GYPUiguwg"/>
          <p:cNvPicPr/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cx="http://schemas.microsoft.com/office/drawing/2014/chartex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6643702" y="0"/>
            <a:ext cx="2116455" cy="30454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672142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457200"/>
            <a:ext cx="8686800" cy="838200"/>
          </a:xfrm>
        </p:spPr>
        <p:txBody>
          <a:bodyPr>
            <a:noAutofit/>
          </a:bodyPr>
          <a:lstStyle/>
          <a:p>
            <a:r>
              <a:rPr lang="ru-RU" sz="2400" dirty="0">
                <a:effectLst/>
              </a:rPr>
              <a:t>Таинственная рука, питающая городовых и уездных врачей, есть взятка»,— писал </a:t>
            </a:r>
            <a:r>
              <a:rPr lang="ru-RU" sz="2400" b="1" dirty="0">
                <a:effectLst/>
              </a:rPr>
              <a:t>Николай Лесков </a:t>
            </a:r>
            <a:r>
              <a:rPr lang="ru-RU" sz="2400" dirty="0">
                <a:effectLst/>
              </a:rPr>
              <a:t>в статье </a:t>
            </a:r>
            <a:r>
              <a:rPr lang="ru-RU" sz="2400" b="1" dirty="0">
                <a:effectLst/>
              </a:rPr>
              <a:t>«Несколько слов о полицейских врачах в </a:t>
            </a:r>
            <a:r>
              <a:rPr lang="ru-RU" sz="2400" b="1" dirty="0" smtClean="0">
                <a:effectLst/>
              </a:rPr>
              <a:t>России»</a:t>
            </a:r>
            <a:r>
              <a:rPr lang="ru-RU" sz="2400" b="1" dirty="0">
                <a:effectLst/>
              </a:rPr>
              <a:t/>
            </a:r>
            <a:br>
              <a:rPr lang="ru-RU" sz="2400" b="1" dirty="0">
                <a:effectLst/>
              </a:rPr>
            </a:br>
            <a:endParaRPr lang="ru-RU" sz="2400" b="1" dirty="0"/>
          </a:p>
        </p:txBody>
      </p:sp>
      <p:pic>
        <p:nvPicPr>
          <p:cNvPr id="4098" name="Picture 2" descr="C:\Users\1\Desktop\Новая папка\Коррупция в произведениях русских писателей __files\KMO_088734_01965_2_t218_183944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1556792"/>
            <a:ext cx="7992888" cy="4680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34004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692696"/>
            <a:ext cx="8686800" cy="5760640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 err="1" smtClean="0">
                <a:solidFill>
                  <a:srgbClr val="FF0000"/>
                </a:solidFill>
              </a:rPr>
              <a:t>Корру́пция</a:t>
            </a:r>
            <a:r>
              <a:rPr lang="ru-RU" dirty="0" smtClean="0"/>
              <a:t> (от </a:t>
            </a:r>
            <a:r>
              <a:rPr lang="ru-RU" dirty="0" smtClean="0">
                <a:hlinkClick r:id="rId2" tooltip="Латинский язык"/>
              </a:rPr>
              <a:t>лат.</a:t>
            </a:r>
            <a:r>
              <a:rPr lang="ru-RU" dirty="0" smtClean="0"/>
              <a:t> </a:t>
            </a:r>
            <a:r>
              <a:rPr lang="ru-RU" i="1" dirty="0" err="1" smtClean="0"/>
              <a:t>corrumpere</a:t>
            </a:r>
            <a:r>
              <a:rPr lang="ru-RU" dirty="0" smtClean="0"/>
              <a:t> — растлевать, </a:t>
            </a:r>
            <a:r>
              <a:rPr lang="ru-RU" dirty="0" smtClean="0">
                <a:hlinkClick r:id="rId2" tooltip="Латинский язык"/>
              </a:rPr>
              <a:t>лат.</a:t>
            </a:r>
            <a:r>
              <a:rPr lang="ru-RU" dirty="0" smtClean="0"/>
              <a:t> </a:t>
            </a:r>
            <a:r>
              <a:rPr lang="ru-RU" i="1" dirty="0" err="1" smtClean="0"/>
              <a:t>corruptio</a:t>
            </a:r>
            <a:r>
              <a:rPr lang="ru-RU" dirty="0" smtClean="0"/>
              <a:t> — подкуп, порча) — термин, обозначающий обычно использование должностным лицом своих </a:t>
            </a:r>
            <a:r>
              <a:rPr lang="ru-RU" dirty="0" smtClean="0">
                <a:hlinkClick r:id="rId3" tooltip="Власть"/>
              </a:rPr>
              <a:t>властных</a:t>
            </a:r>
            <a:r>
              <a:rPr lang="ru-RU" dirty="0" smtClean="0"/>
              <a:t> полномочий и доверенных ему </a:t>
            </a:r>
            <a:r>
              <a:rPr lang="ru-RU" dirty="0" smtClean="0">
                <a:hlinkClick r:id="rId4" tooltip="Право"/>
              </a:rPr>
              <a:t>прав</a:t>
            </a:r>
            <a:r>
              <a:rPr lang="ru-RU" dirty="0" smtClean="0"/>
              <a:t>, а также связанных с этим официальным статусом авторитета, возможностей, связей в целях личной выгоды, противоречащее </a:t>
            </a:r>
            <a:r>
              <a:rPr lang="ru-RU" dirty="0" smtClean="0">
                <a:hlinkClick r:id="rId5" tooltip="Законодательство"/>
              </a:rPr>
              <a:t>законодательству</a:t>
            </a:r>
            <a:r>
              <a:rPr lang="ru-RU" dirty="0" smtClean="0"/>
              <a:t> и </a:t>
            </a:r>
            <a:r>
              <a:rPr lang="ru-RU" dirty="0" smtClean="0">
                <a:hlinkClick r:id="rId6" tooltip="Мораль"/>
              </a:rPr>
              <a:t>моральным</a:t>
            </a:r>
            <a:r>
              <a:rPr lang="ru-RU" dirty="0" smtClean="0"/>
              <a:t> установкам. Коррупцией называют также подкуп должностных лиц, их продажность, что типично для </a:t>
            </a:r>
            <a:r>
              <a:rPr lang="ru-RU" dirty="0" smtClean="0">
                <a:hlinkClick r:id="rId7" tooltip="Мафиозное государство"/>
              </a:rPr>
              <a:t>мафиозных государств</a:t>
            </a:r>
            <a:r>
              <a:rPr lang="ru-RU" dirty="0" smtClean="0"/>
              <a:t>. Соответствующий термин в европейских языках обычно имеет более широкую </a:t>
            </a:r>
            <a:r>
              <a:rPr lang="ru-RU" dirty="0" smtClean="0">
                <a:hlinkClick r:id="rId8" tooltip="Семантика"/>
              </a:rPr>
              <a:t>семантику</a:t>
            </a:r>
            <a:r>
              <a:rPr lang="ru-RU" dirty="0" smtClean="0"/>
              <a:t>, вытекающую из первичного значения исходного латинского слова.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83919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effectLst/>
              </a:rPr>
              <a:t>М.Е. Салтыков-</a:t>
            </a:r>
            <a:r>
              <a:rPr lang="ru-RU" dirty="0" err="1" smtClean="0">
                <a:effectLst/>
              </a:rPr>
              <a:t>Щедрин.сатирические</a:t>
            </a:r>
            <a:r>
              <a:rPr lang="ru-RU" dirty="0" smtClean="0">
                <a:effectLst/>
              </a:rPr>
              <a:t> очерки. </a:t>
            </a:r>
            <a:r>
              <a:rPr lang="ru-RU" dirty="0">
                <a:effectLst/>
              </a:rPr>
              <a:t>«Помпадуры и помпадурши»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/>
              <a:t>«Известно, что в конце пятидесятых годов воздвигнуто было на взяточников очень сильное гонение. С понятием о «взяточничестве» сопрягалось тогда представление о какой-то язве, которая якобы разъедает русское чиновничество и служит немалой помехой в деле народного преуспеяния. Казалось, что ежели уничтожить взятку… то вдруг потекут реки млека и меда, а к ним на придачу водворится и правда». </a:t>
            </a:r>
          </a:p>
        </p:txBody>
      </p:sp>
    </p:spTree>
    <p:extLst>
      <p:ext uri="{BB962C8B-B14F-4D97-AF65-F5344CB8AC3E}">
        <p14:creationId xmlns:p14="http://schemas.microsoft.com/office/powerpoint/2010/main" xmlns="" val="1230034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1\Desktop\Новая папка\Коррупция в произведениях русских писателей __files\KMO_088734_01966_1_t218_184007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1" y="692696"/>
            <a:ext cx="8208912" cy="5387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35023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457200" y="980728"/>
            <a:ext cx="8435280" cy="509939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/>
              <a:t>Результат «гонений», однако, был обратным: общество «от копеечной взятки прямо переходит к тысячной, десятитысячной», границы взятки «получили совсем другие очертания», она «окончательно умерла, и на ее место народился «куш»». По мнению Салтыкова-Щедрина, коррупционер удобен властям: «ради возможности стянуть лишнюю копеечку» взяточник «готов ужиться с какою угодно внутренней политикой, уверовать в какого угодно Бога».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86268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effectLst/>
              </a:rPr>
              <a:t>Железнодорожная мзда</a:t>
            </a: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628800"/>
            <a:ext cx="8686800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/>
              <a:t>В</a:t>
            </a:r>
            <a:r>
              <a:rPr lang="ru-RU" dirty="0" smtClean="0"/>
              <a:t>о </a:t>
            </a:r>
            <a:r>
              <a:rPr lang="ru-RU" dirty="0"/>
              <a:t>второй половине XIX века, когда в России начинают активно прокладывать железные дороги, получение концессий на это строительство становится самым </a:t>
            </a:r>
            <a:r>
              <a:rPr lang="ru-RU" dirty="0" err="1"/>
              <a:t>взяткоемким</a:t>
            </a:r>
            <a:r>
              <a:rPr lang="ru-RU" dirty="0"/>
              <a:t>. </a:t>
            </a:r>
            <a:r>
              <a:rPr lang="ru-RU" dirty="0" smtClean="0"/>
              <a:t> </a:t>
            </a:r>
            <a:r>
              <a:rPr lang="ru-RU" dirty="0"/>
              <a:t>И хотя формально на конкурсах оценивали предлагаемую стоимость версты железнодорожного пути, проработанность проекта, опытность инженера и подрядчиков, фактически шел конкурс влиятельных покровителей</a:t>
            </a:r>
          </a:p>
        </p:txBody>
      </p:sp>
    </p:spTree>
    <p:extLst>
      <p:ext uri="{BB962C8B-B14F-4D97-AF65-F5344CB8AC3E}">
        <p14:creationId xmlns:p14="http://schemas.microsoft.com/office/powerpoint/2010/main" xmlns="" val="2075711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dirty="0">
                <a:effectLst/>
              </a:rPr>
              <a:t>В конце XIX века концессии на строительство железных дорог принесли мздоимцам и лихоимцам многие миллионы рублей</a:t>
            </a:r>
            <a:br>
              <a:rPr lang="ru-RU" sz="2000" dirty="0">
                <a:effectLst/>
              </a:rPr>
            </a:br>
            <a:endParaRPr lang="ru-RU" sz="2000" dirty="0"/>
          </a:p>
        </p:txBody>
      </p:sp>
      <p:pic>
        <p:nvPicPr>
          <p:cNvPr id="6146" name="Picture 2" descr="C:\Users\1\Desktop\Новая папка\Коррупция в произведениях русских писателей __files\KMO_088734_01967_1_t218_18402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621425" y="1554163"/>
            <a:ext cx="8053550" cy="452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96971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https://im0-tub-ru.yandex.net/i?id=6b89178e7c998ed9121ceaa2afb80764&amp;n=13&amp;exp=1"/>
          <p:cNvPicPr/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cx="http://schemas.microsoft.com/office/drawing/2014/chartex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6098540" y="2714620"/>
            <a:ext cx="3045460" cy="304546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Ð. ÐÐ°ÑÐ¸Ð½-ÐÐ¸ÑÐ°Ð¹Ð»Ð¾Ð²ÑÐºÐ¸Ð¹. "/>
          <p:cNvPicPr/>
          <p:nvPr/>
        </p:nvPicPr>
        <p:blipFill>
          <a:blip r:embed="rId3" cstate="print">
            <a:extLst>
              <a:ext uri="{28A0092B-C50C-407E-A947-70E740481C1C}">
                <a14:useLocalDpi xmlns="" xmlns:wpc="http://schemas.microsoft.com/office/word/2010/wordprocessingCanvas" xmlns:cx="http://schemas.microsoft.com/office/drawing/2014/chartex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7168199" y="0"/>
            <a:ext cx="1975801" cy="271462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Н.Г.Гарин-михайловский</a:t>
            </a:r>
            <a:r>
              <a:rPr lang="ru-RU" dirty="0"/>
              <a:t>. Повесть «Инженеры»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508954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 smtClean="0"/>
              <a:t>Для </a:t>
            </a:r>
            <a:r>
              <a:rPr lang="ru-RU" dirty="0"/>
              <a:t>главного героя, </a:t>
            </a:r>
            <a:r>
              <a:rPr lang="ru-RU" dirty="0" smtClean="0"/>
              <a:t>инженера-путейца</a:t>
            </a:r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 err="1"/>
              <a:t>Карташева</a:t>
            </a:r>
            <a:r>
              <a:rPr lang="ru-RU" dirty="0"/>
              <a:t>, который работает на строительстве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железной </a:t>
            </a:r>
            <a:r>
              <a:rPr lang="ru-RU" dirty="0"/>
              <a:t>дороги в Бендерах, «самым неприятным…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были</a:t>
            </a:r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/>
              <a:t>сношения с интендантством».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Его </a:t>
            </a:r>
            <a:r>
              <a:rPr lang="ru-RU" dirty="0"/>
              <a:t>дядя поясняет, что интендантов нужно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«</a:t>
            </a:r>
            <a:r>
              <a:rPr lang="ru-RU" dirty="0"/>
              <a:t>кормить и поить, сколько захотят» и давать им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«</a:t>
            </a:r>
            <a:r>
              <a:rPr lang="ru-RU" dirty="0"/>
              <a:t>откаты»: «за каждую подводу, за соответственное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количество </a:t>
            </a:r>
            <a:r>
              <a:rPr lang="ru-RU" dirty="0"/>
              <a:t>дней они тебе будут выдавать квитанцию,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причем </a:t>
            </a:r>
            <a:r>
              <a:rPr lang="ru-RU" dirty="0"/>
              <a:t>в их пользу они удерживают с </a:t>
            </a:r>
            <a:r>
              <a:rPr lang="ru-RU" dirty="0" smtClean="0"/>
              <a:t>каждой</a:t>
            </a:r>
          </a:p>
          <a:p>
            <a:pPr marL="0" indent="0">
              <a:buNone/>
            </a:pPr>
            <a:r>
              <a:rPr lang="ru-RU" dirty="0" smtClean="0"/>
              <a:t> подводы </a:t>
            </a:r>
            <a:r>
              <a:rPr lang="ru-RU" dirty="0"/>
              <a:t>по два рубля… Будет у тебя квитанция</a:t>
            </a:r>
            <a:r>
              <a:rPr lang="ru-RU" dirty="0" smtClean="0"/>
              <a:t>,</a:t>
            </a:r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/>
              <a:t>скажем, на десять тысяч рублей, ты и распишешься</a:t>
            </a:r>
            <a:r>
              <a:rPr lang="ru-RU" dirty="0" smtClean="0"/>
              <a:t>,</a:t>
            </a:r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/>
              <a:t>что получил десять, а получишь восемь». Ведь если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«</a:t>
            </a:r>
            <a:r>
              <a:rPr lang="ru-RU" dirty="0"/>
              <a:t>дают цену хорошую, отделить два рубля можно, а не отделишь — все дело погибнет».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532763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4294967295"/>
          </p:nvPr>
        </p:nvSpPr>
        <p:spPr>
          <a:xfrm>
            <a:off x="457200" y="692696"/>
            <a:ext cx="8435280" cy="561662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/>
              <a:t>Другие взяточники тоже особенно не стесняются: один инженер на глазах у </a:t>
            </a:r>
            <a:r>
              <a:rPr lang="ru-RU" dirty="0" err="1"/>
              <a:t>Карташева</a:t>
            </a:r>
            <a:r>
              <a:rPr lang="ru-RU" dirty="0"/>
              <a:t> дает взятку полиции, поясняя: «Сказал, что будем строить дорогу, что полиция будет получать от нас, что ему будем платить по двадцать пять рублей в месяц, а за особые происшествия отдельно…» Полицейскому этого мало: «А когда будете брать справочные цены, это как будет считаться — особо?» Пришлось его разочаровать: «Справочные цены только у военных инженеров да в водяном и шоссейном департаментах».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38656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Мамин-сибиряк. </a:t>
            </a:r>
            <a:br>
              <a:rPr lang="ru-RU" dirty="0" smtClean="0"/>
            </a:br>
            <a:r>
              <a:rPr lang="ru-RU" dirty="0" smtClean="0"/>
              <a:t>«Приваловские миллионы»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sz="3400" dirty="0" smtClean="0"/>
              <a:t>В романе можно проследить как работает </a:t>
            </a:r>
            <a:r>
              <a:rPr lang="ru-RU" sz="3400" b="1" dirty="0" smtClean="0"/>
              <a:t>схема </a:t>
            </a:r>
          </a:p>
          <a:p>
            <a:pPr marL="0" indent="0">
              <a:buNone/>
            </a:pPr>
            <a:r>
              <a:rPr lang="ru-RU" sz="3400" b="1" dirty="0" smtClean="0"/>
              <a:t>захвата бизнеса</a:t>
            </a:r>
            <a:r>
              <a:rPr lang="ru-RU" sz="3400" dirty="0" smtClean="0"/>
              <a:t> в середине позапрошлого века</a:t>
            </a:r>
          </a:p>
          <a:p>
            <a:pPr marL="0" indent="0">
              <a:buNone/>
            </a:pPr>
            <a:r>
              <a:rPr lang="ru-RU" sz="3400" dirty="0" smtClean="0"/>
              <a:t>с использованием «административного </a:t>
            </a:r>
            <a:r>
              <a:rPr lang="ru-RU" sz="3400" dirty="0"/>
              <a:t>ресурса</a:t>
            </a:r>
            <a:r>
              <a:rPr lang="ru-RU" sz="3400" dirty="0" smtClean="0"/>
              <a:t>».</a:t>
            </a:r>
          </a:p>
          <a:p>
            <a:pPr marL="0" indent="0">
              <a:buNone/>
            </a:pPr>
            <a:r>
              <a:rPr lang="ru-RU" sz="3400" dirty="0" smtClean="0"/>
              <a:t>Богатый  </a:t>
            </a:r>
            <a:r>
              <a:rPr lang="ru-RU" sz="3400" dirty="0"/>
              <a:t>уральский </a:t>
            </a:r>
            <a:r>
              <a:rPr lang="ru-RU" sz="3400" dirty="0" smtClean="0"/>
              <a:t>золотопромышленник погибает. </a:t>
            </a:r>
          </a:p>
          <a:p>
            <a:pPr marL="0" indent="0">
              <a:buNone/>
            </a:pPr>
            <a:r>
              <a:rPr lang="ru-RU" sz="3400" dirty="0" smtClean="0"/>
              <a:t>Наследником становится его восьмилетний сын. </a:t>
            </a:r>
          </a:p>
          <a:p>
            <a:pPr marL="0" indent="0">
              <a:buNone/>
            </a:pPr>
            <a:r>
              <a:rPr lang="ru-RU" sz="3400" dirty="0" smtClean="0"/>
              <a:t>За </a:t>
            </a:r>
            <a:r>
              <a:rPr lang="ru-RU" sz="3400" dirty="0"/>
              <a:t>пять лет </a:t>
            </a:r>
            <a:r>
              <a:rPr lang="ru-RU" sz="3400" dirty="0" smtClean="0"/>
              <a:t>опекун мальчика «спустил </a:t>
            </a:r>
            <a:r>
              <a:rPr lang="ru-RU" sz="3400" dirty="0"/>
              <a:t>последние капиталы, которые оставались после Привалова» и «чуть было не пустил все заводы с молотка</a:t>
            </a:r>
            <a:r>
              <a:rPr lang="ru-RU" sz="3400" dirty="0" smtClean="0"/>
              <a:t>». Опекун </a:t>
            </a:r>
            <a:r>
              <a:rPr lang="ru-RU" sz="3400" dirty="0"/>
              <a:t>«вынужден ограничиться закладом в банк несуществующего металла»: «Сначала закладывалась черная болванка, затем первый передел из нее и, наконец, окончательно выделанное сортовое железо». </a:t>
            </a:r>
            <a:r>
              <a:rPr lang="ru-RU" sz="3400" dirty="0" smtClean="0"/>
              <a:t>Эта ловкая комбинация дала целый миллион, но в скором времени история раскрылась, организатор аферы попал под суд.</a:t>
            </a:r>
            <a:endParaRPr lang="ru-RU" sz="3400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 descr="https://im0-tub-ru.yandex.net/i?id=bcd2fce9fcd0c8b788895d0f6393cd18&amp;n=13&amp;exp=1"/>
          <p:cNvPicPr/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cx="http://schemas.microsoft.com/office/drawing/2014/chartex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7229444" y="0"/>
            <a:ext cx="1914556" cy="28574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972163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457200" y="404664"/>
            <a:ext cx="8219256" cy="56754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Долги опекуна-афериста переводятся на наследство опекаемых, а заводы переходят под </a:t>
            </a:r>
            <a:r>
              <a:rPr lang="ru-RU" dirty="0" err="1"/>
              <a:t>госопеку</a:t>
            </a:r>
            <a:r>
              <a:rPr lang="ru-RU" dirty="0"/>
              <a:t>. Бизнес прибылен, но жулик-управляющий «в один год нахлопал на заводы новый миллионный долг</a:t>
            </a:r>
            <a:r>
              <a:rPr lang="ru-RU" dirty="0" smtClean="0"/>
              <a:t>». </a:t>
            </a:r>
          </a:p>
          <a:p>
            <a:pPr marL="0" indent="0">
              <a:buNone/>
            </a:pPr>
            <a:r>
              <a:rPr lang="ru-RU" dirty="0" smtClean="0"/>
              <a:t>Когда </a:t>
            </a:r>
            <a:r>
              <a:rPr lang="ru-RU" dirty="0"/>
              <a:t>совершеннолетний Сергей Привалов начинает разбираться с заводами, эти два долга с процентами составляют уже около четырех миллионов. Первое и важнейшее условие успешного рейдерского захвата обеспечено — актив обложен долгами.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579258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А.С. Грибоедов. «Горе от ума»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475515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300" dirty="0"/>
              <a:t>Строки из этого бессмертного произведения увековечились в памяти многих поколений, и по сей день какая-либо острая цитата на злобу дня может брать свое начало из этой комедии. </a:t>
            </a:r>
          </a:p>
          <a:p>
            <a:pPr marL="0" indent="0">
              <a:buNone/>
            </a:pPr>
            <a:r>
              <a:rPr lang="ru-RU" sz="2300" dirty="0" smtClean="0"/>
              <a:t>Например</a:t>
            </a:r>
            <a:r>
              <a:rPr lang="ru-RU" sz="2300" dirty="0"/>
              <a:t>, распределение мест и званий. Раболепство, ложь, лесть, подхалимство, взяточничество присущи господам из высшего света. С помощью этих “достоинств” обеспечивалось продвижение по служебной лестнице. Знатное родство также способствовало повышению званий</a:t>
            </a:r>
            <a:r>
              <a:rPr lang="ru-RU" sz="2300" dirty="0" smtClean="0"/>
              <a:t>:</a:t>
            </a:r>
            <a:endParaRPr lang="ru-RU" sz="2300" dirty="0"/>
          </a:p>
          <a:p>
            <a:pPr marL="0" indent="0">
              <a:buNone/>
            </a:pPr>
            <a:r>
              <a:rPr lang="ru-RU" sz="2300" dirty="0" smtClean="0"/>
              <a:t>  При </a:t>
            </a:r>
            <a:r>
              <a:rPr lang="ru-RU" sz="2300" dirty="0"/>
              <a:t>мне служащие чужие очень редки; </a:t>
            </a:r>
            <a:endParaRPr lang="ru-RU" sz="2300" dirty="0" smtClean="0"/>
          </a:p>
          <a:p>
            <a:pPr marL="0" indent="0">
              <a:buNone/>
            </a:pPr>
            <a:r>
              <a:rPr lang="ru-RU" sz="2300" dirty="0"/>
              <a:t> </a:t>
            </a:r>
            <a:r>
              <a:rPr lang="ru-RU" sz="2300" dirty="0" smtClean="0"/>
              <a:t> Все </a:t>
            </a:r>
            <a:r>
              <a:rPr lang="ru-RU" sz="2300" dirty="0"/>
              <a:t>больше сестрины, свояченицы детки... </a:t>
            </a:r>
            <a:endParaRPr lang="ru-RU" sz="2300" dirty="0" smtClean="0"/>
          </a:p>
          <a:p>
            <a:pPr marL="0" indent="0">
              <a:buNone/>
            </a:pPr>
            <a:r>
              <a:rPr lang="ru-RU" sz="2300" dirty="0"/>
              <a:t> </a:t>
            </a:r>
            <a:r>
              <a:rPr lang="ru-RU" sz="2300" dirty="0" smtClean="0"/>
              <a:t> Как </a:t>
            </a:r>
            <a:r>
              <a:rPr lang="ru-RU" sz="2300" dirty="0"/>
              <a:t>станешь представлять к </a:t>
            </a:r>
            <a:r>
              <a:rPr lang="ru-RU" sz="2300" dirty="0" err="1"/>
              <a:t>крестишку</a:t>
            </a:r>
            <a:r>
              <a:rPr lang="ru-RU" sz="2300" dirty="0"/>
              <a:t> ли</a:t>
            </a:r>
            <a:r>
              <a:rPr lang="ru-RU" sz="2300" dirty="0" smtClean="0"/>
              <a:t>,</a:t>
            </a:r>
          </a:p>
          <a:p>
            <a:pPr marL="0" indent="0">
              <a:buNone/>
            </a:pPr>
            <a:r>
              <a:rPr lang="ru-RU" sz="2300" dirty="0" smtClean="0"/>
              <a:t>                                                                       </a:t>
            </a:r>
            <a:r>
              <a:rPr lang="ru-RU" sz="2300" dirty="0"/>
              <a:t>к местечку, </a:t>
            </a:r>
          </a:p>
          <a:p>
            <a:pPr marL="0" indent="0">
              <a:buNone/>
            </a:pPr>
            <a:r>
              <a:rPr lang="ru-RU" sz="2300" dirty="0"/>
              <a:t> </a:t>
            </a:r>
            <a:r>
              <a:rPr lang="ru-RU" sz="2300" dirty="0" smtClean="0"/>
              <a:t>  Ну </a:t>
            </a:r>
            <a:r>
              <a:rPr lang="ru-RU" sz="2300" dirty="0"/>
              <a:t>как не порадеть родному человечку! </a:t>
            </a:r>
          </a:p>
          <a:p>
            <a:endParaRPr lang="ru-RU" sz="2300" dirty="0"/>
          </a:p>
        </p:txBody>
      </p:sp>
      <p:pic>
        <p:nvPicPr>
          <p:cNvPr id="4" name="Рисунок 3" descr="https://im0-tub-ru.yandex.net/i?id=247b4ecb671af4ee774627fe995a2f23&amp;n=13&amp;exp=1"/>
          <p:cNvPicPr/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cx="http://schemas.microsoft.com/office/drawing/2014/chartex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7094507" y="4026830"/>
            <a:ext cx="2049493" cy="28311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881438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Виды коррупции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07000"/>
              </a:lnSpc>
              <a:spcAft>
                <a:spcPts val="750"/>
              </a:spcAft>
            </a:pPr>
            <a:r>
              <a:rPr lang="ru-RU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По степени регулярности коррупционных связей коррупция делится на эпизодическую, систематическую (институциональную) коррупцию и на </a:t>
            </a:r>
            <a:r>
              <a:rPr lang="ru-RU" dirty="0" err="1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клептократию</a:t>
            </a:r>
            <a:r>
              <a:rPr lang="ru-RU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 (коррупция как неотъемлемый компонент властных отношений). По источникам происхождения она может быть экзогенной (порождена внешними факторами) и эндогенной (зависит от внутренних причин).</a:t>
            </a:r>
            <a:endParaRPr lang="ru-RU" sz="3600" dirty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25039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А.П.Чехов «Хамелеон»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714612" y="1357299"/>
            <a:ext cx="6000792" cy="4643469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20000"/>
              </a:lnSpc>
            </a:pPr>
            <a:r>
              <a:rPr lang="ru-RU" sz="8000" dirty="0" smtClean="0"/>
              <a:t>Тема хамелеонства является основной в юмористическом рассказе А.П. Чехова «Хамелеон» и дана через забавное описание небольшого недоразумения произошедшего на базарной площади в один из рыночных дней. Писатель от души смеётся над людьми, меняющими свою точку зрения в зависимости от обстоятельств. Тема хамелеонства показана не только в изображенной юмористической ситуации, но и раскрывается через речь персонажей. Хамелеонство Очумелова свидетельствует о продажности полицейских, их зависимости от сильных мира сего. Свысока относясь к своим подчинённым, герой готов сам пресмыкаться перед людьми, обладающими властью, деньгами.</a:t>
            </a:r>
          </a:p>
          <a:p>
            <a:endParaRPr lang="ru-RU" dirty="0"/>
          </a:p>
        </p:txBody>
      </p:sp>
      <p:pic>
        <p:nvPicPr>
          <p:cNvPr id="64514" name="Picture 2" descr="http://us.ekabu.ru/50ee91d37efa6e69405bb65c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2844" y="1285860"/>
            <a:ext cx="2500330" cy="38576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210566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Писатели </a:t>
            </a:r>
            <a:r>
              <a:rPr lang="en-US" dirty="0" smtClean="0"/>
              <a:t>XX</a:t>
            </a:r>
            <a:r>
              <a:rPr lang="ru-RU" dirty="0" smtClean="0"/>
              <a:t> века против коррупции. Продолжение следует…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Борьба с коррупцией при помощи произведений художественной литературы продолжается и в наше время. </a:t>
            </a:r>
          </a:p>
          <a:p>
            <a:pPr>
              <a:buNone/>
            </a:pPr>
            <a:r>
              <a:rPr lang="ru-RU" dirty="0" smtClean="0"/>
              <a:t>Мы обязательно познакомимся с этими произведениями, но на следующем библиотечном уроке.</a:t>
            </a:r>
          </a:p>
          <a:p>
            <a:pPr>
              <a:buNone/>
            </a:pPr>
            <a:r>
              <a:rPr lang="ru-RU" dirty="0" smtClean="0"/>
              <a:t>А сейчас я благодарю всех за внимание и участие в мероприятии! Спасибо!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Список использованных источников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lvl="0"/>
            <a:r>
              <a:rPr lang="ru-RU" dirty="0"/>
              <a:t>Гоголь Н.В. Мертвые души. Азбука. 2012</a:t>
            </a:r>
          </a:p>
          <a:p>
            <a:pPr lvl="0"/>
            <a:r>
              <a:rPr lang="ru-RU" dirty="0"/>
              <a:t>Гоголь Н.В. Ревизор. Азбука. 2012</a:t>
            </a:r>
          </a:p>
          <a:p>
            <a:pPr lvl="0"/>
            <a:r>
              <a:rPr lang="ru-RU" dirty="0"/>
              <a:t>Грибоедов А.С. Горе от ума. ИД Мещерякова. </a:t>
            </a:r>
            <a:r>
              <a:rPr lang="ru-RU" dirty="0" smtClean="0"/>
              <a:t>2013</a:t>
            </a:r>
            <a:endParaRPr lang="ru-RU" dirty="0"/>
          </a:p>
          <a:p>
            <a:pPr lvl="0"/>
            <a:r>
              <a:rPr lang="ru-RU" dirty="0"/>
              <a:t>Крылов И.А. Басни .Издательство </a:t>
            </a:r>
            <a:r>
              <a:rPr lang="ru-RU" dirty="0" smtClean="0"/>
              <a:t>«Русский язык».1984</a:t>
            </a:r>
            <a:endParaRPr lang="ru-RU" dirty="0"/>
          </a:p>
          <a:p>
            <a:pPr lvl="0"/>
            <a:r>
              <a:rPr lang="ru-RU" dirty="0"/>
              <a:t>Кузовков Ю.В. История коррупции в России. Интернет-версия </a:t>
            </a:r>
            <a:r>
              <a:rPr lang="ru-RU" dirty="0" smtClean="0"/>
              <a:t>2010</a:t>
            </a:r>
            <a:endParaRPr lang="ru-RU" dirty="0"/>
          </a:p>
          <a:p>
            <a:pPr lvl="0"/>
            <a:r>
              <a:rPr lang="ru-RU" dirty="0"/>
              <a:t>Островский А.Н. </a:t>
            </a:r>
            <a:r>
              <a:rPr lang="ru-RU" dirty="0" smtClean="0"/>
              <a:t>Пьесы. </a:t>
            </a:r>
            <a:r>
              <a:rPr lang="ru-RU" dirty="0"/>
              <a:t>Азбука. 2012</a:t>
            </a:r>
          </a:p>
          <a:p>
            <a:pPr lvl="0"/>
            <a:r>
              <a:rPr lang="ru-RU" dirty="0"/>
              <a:t>Пушкин А.С. Дубровский. Дрофа Плюс. </a:t>
            </a:r>
            <a:r>
              <a:rPr lang="ru-RU" dirty="0" smtClean="0"/>
              <a:t>2010</a:t>
            </a:r>
            <a:endParaRPr lang="ru-RU" dirty="0"/>
          </a:p>
          <a:p>
            <a:pPr lvl="0"/>
            <a:r>
              <a:rPr lang="ru-RU" dirty="0"/>
              <a:t>Чехов А.П. Рассказы. </a:t>
            </a:r>
            <a:r>
              <a:rPr lang="ru-RU" dirty="0" err="1"/>
              <a:t>Астрель</a:t>
            </a:r>
            <a:r>
              <a:rPr lang="ru-RU" dirty="0"/>
              <a:t> 2010</a:t>
            </a:r>
          </a:p>
          <a:p>
            <a:r>
              <a:rPr lang="ru-RU" b="1" u="sng" dirty="0">
                <a:hlinkClick r:id="rId2"/>
              </a:rPr>
              <a:t>http://www.kommersant.ru/doc/3164007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199337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19672" y="714356"/>
            <a:ext cx="671587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Борьба с </a:t>
            </a:r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коррупцией  </a:t>
            </a:r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при помощи </a:t>
            </a:r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печатного </a:t>
            </a:r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слова</a:t>
            </a:r>
            <a:endParaRPr lang="ru-RU" sz="4000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1026" name="Picture 2" descr="C:\Users\Admin\Desktop\коррупция\фото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3851656"/>
            <a:ext cx="3500462" cy="2625347"/>
          </a:xfrm>
          <a:prstGeom prst="rect">
            <a:avLst/>
          </a:prstGeom>
          <a:noFill/>
        </p:spPr>
      </p:pic>
      <p:pic>
        <p:nvPicPr>
          <p:cNvPr id="1027" name="Picture 3" descr="C:\Users\Admin\Desktop\коррупция\фото 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94" y="4214818"/>
            <a:ext cx="3230562" cy="2422922"/>
          </a:xfrm>
          <a:prstGeom prst="rect">
            <a:avLst/>
          </a:prstGeom>
          <a:noFill/>
        </p:spPr>
      </p:pic>
      <p:pic>
        <p:nvPicPr>
          <p:cNvPr id="1028" name="Picture 4" descr="C:\Users\Admin\Desktop\коррупция\фото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86050" y="2000240"/>
            <a:ext cx="3429024" cy="278608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882968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А. Радищев «Путешествие из Петербурга в Москву»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fontAlgn="base"/>
            <a:r>
              <a:rPr lang="ru-RU" dirty="0"/>
              <a:t>— Вот, жена,— говорил мужской голос,— как добиваются в чины, а что мне прибыли, что я служу беспорочно… По указам велено за добропорядочную службу награждать. Но царь жалует, а псарь не жалует. Так-то наш г. казначей; уже другой раз по его представлению меня отсылают в уголовную палату (отдают под </a:t>
            </a:r>
            <a:r>
              <a:rPr lang="ru-RU" dirty="0" smtClean="0"/>
              <a:t>суд)…</a:t>
            </a:r>
            <a:endParaRPr lang="ru-RU" dirty="0"/>
          </a:p>
          <a:p>
            <a:pPr fontAlgn="base"/>
            <a:r>
              <a:rPr lang="ru-RU" dirty="0"/>
              <a:t>— Знаешь ли, за что он тебя не любит? За то, что ты промен (плата, </a:t>
            </a:r>
            <a:r>
              <a:rPr lang="ru-RU" dirty="0" err="1"/>
              <a:t>взимавшаяся</a:t>
            </a:r>
            <a:r>
              <a:rPr lang="ru-RU" dirty="0"/>
              <a:t> при обмене или размене одних денег на другие</a:t>
            </a:r>
            <a:r>
              <a:rPr lang="ru-RU" dirty="0" smtClean="0"/>
              <a:t>.) </a:t>
            </a:r>
            <a:r>
              <a:rPr lang="ru-RU" dirty="0"/>
              <a:t>берешь со всех, а с ним не делишься.</a:t>
            </a:r>
          </a:p>
          <a:p>
            <a:pPr fontAlgn="base"/>
            <a:r>
              <a:rPr lang="ru-RU" dirty="0"/>
              <a:t>Подслушавший этот разговор герой радищевского «Путешествия из Петербурга в Москву», написанного в 1780-х годах, поутру узнает, что в одной избе с ним ночевал присяжный с женою.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147026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1\Desktop\Новая папка\Коррупция в произведениях русских писателей __files\KMO_090981_08246_1_t218_184041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539553" y="620688"/>
            <a:ext cx="8280919" cy="4895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1520" y="5661248"/>
            <a:ext cx="87849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dirty="0"/>
              <a:t>«А что мне прибыли, что я служу беспорочно…» — «Путешествие из Петербурга в Москву» Александра Радищева воспринималось современниками как приговор режиму, основанному на мздоимстве</a:t>
            </a:r>
          </a:p>
        </p:txBody>
      </p:sp>
    </p:spTree>
    <p:extLst>
      <p:ext uri="{BB962C8B-B14F-4D97-AF65-F5344CB8AC3E}">
        <p14:creationId xmlns:p14="http://schemas.microsoft.com/office/powerpoint/2010/main" xmlns="" val="2246233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 descr="http://im4-tub-ru.yandex.net/i?id=24907241-57-72&amp;n=2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76256" y="857250"/>
            <a:ext cx="2143125" cy="271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Коррупция в произведениях авторов </a:t>
            </a:r>
            <a:r>
              <a:rPr lang="en-US" dirty="0" smtClean="0"/>
              <a:t>XIX</a:t>
            </a:r>
            <a:r>
              <a:rPr lang="ru-RU" dirty="0" smtClean="0"/>
              <a:t> века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4899174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b="1" dirty="0" smtClean="0"/>
              <a:t>Крылов И.А. </a:t>
            </a:r>
          </a:p>
          <a:p>
            <a:pPr marL="0" indent="0">
              <a:buNone/>
            </a:pPr>
            <a:r>
              <a:rPr lang="ru-RU" b="1" dirty="0" smtClean="0"/>
              <a:t>Басня «Лисица и Сурок»</a:t>
            </a:r>
          </a:p>
          <a:p>
            <a:pPr marL="0" indent="0">
              <a:buNone/>
            </a:pPr>
            <a:r>
              <a:rPr lang="ru-RU" dirty="0"/>
              <a:t>«Куда так, кумушка, бежишь ты без огл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ядки</a:t>
            </a:r>
            <a:r>
              <a:rPr lang="ru-RU" dirty="0"/>
              <a:t>!»</a:t>
            </a:r>
          </a:p>
          <a:p>
            <a:pPr marL="0" indent="0">
              <a:buNone/>
            </a:pPr>
            <a:r>
              <a:rPr lang="ru-RU" dirty="0"/>
              <a:t>Лисицу спрашивал Сурок.</a:t>
            </a:r>
            <a:br>
              <a:rPr lang="ru-RU" dirty="0"/>
            </a:br>
            <a:r>
              <a:rPr lang="ru-RU" dirty="0"/>
              <a:t>«Ох, мой голубчик-куманек!</a:t>
            </a:r>
            <a:br>
              <a:rPr lang="ru-RU" dirty="0"/>
            </a:br>
            <a:r>
              <a:rPr lang="ru-RU" dirty="0"/>
              <a:t>Терплю напраслину и выслана за взятки</a:t>
            </a:r>
            <a:r>
              <a:rPr lang="ru-RU" dirty="0" smtClean="0"/>
              <a:t>.»</a:t>
            </a:r>
            <a:endParaRPr lang="ru-RU" dirty="0"/>
          </a:p>
          <a:p>
            <a:pPr marL="0" indent="0">
              <a:buNone/>
            </a:pPr>
            <a:r>
              <a:rPr lang="ru-RU" dirty="0" smtClean="0"/>
              <a:t>Символичное </a:t>
            </a:r>
            <a:r>
              <a:rPr lang="ru-RU" dirty="0"/>
              <a:t>словосочетание </a:t>
            </a:r>
            <a:r>
              <a:rPr lang="ru-RU" u="sng" dirty="0"/>
              <a:t>"Рыльце в пуху" </a:t>
            </a:r>
            <a:r>
              <a:rPr lang="ru-RU" dirty="0"/>
              <a:t>из этой басни давно стало афоризмом и стало служить ироничным определением действий недобропорядочных чиновников и служащих.</a:t>
            </a:r>
          </a:p>
          <a:p>
            <a:pPr marL="0" indent="0" fontAlgn="base">
              <a:buNone/>
            </a:pPr>
            <a:endParaRPr lang="ru-RU" dirty="0" smtClean="0"/>
          </a:p>
          <a:p>
            <a:pPr marL="0" indent="0" fontAlgn="base">
              <a:buNone/>
            </a:pPr>
            <a:endParaRPr lang="ru-RU" dirty="0" smtClean="0"/>
          </a:p>
          <a:p>
            <a:pPr marL="0" indent="0" fontAlgn="base">
              <a:buNone/>
            </a:pPr>
            <a:r>
              <a:rPr lang="ru-RU" dirty="0" smtClean="0"/>
              <a:t>Иной </a:t>
            </a:r>
            <a:r>
              <a:rPr lang="ru-RU" dirty="0"/>
              <a:t>при месте так вздыхает</a:t>
            </a:r>
            <a:r>
              <a:rPr lang="ru-RU" dirty="0" smtClean="0"/>
              <a:t>, </a:t>
            </a:r>
          </a:p>
          <a:p>
            <a:pPr marL="0" indent="0" fontAlgn="base">
              <a:buNone/>
            </a:pPr>
            <a:r>
              <a:rPr lang="ru-RU" dirty="0" smtClean="0"/>
              <a:t>Как </a:t>
            </a:r>
            <a:r>
              <a:rPr lang="ru-RU" dirty="0"/>
              <a:t>будто рубль последний доживает.</a:t>
            </a:r>
          </a:p>
          <a:p>
            <a:pPr marL="0" indent="0" fontAlgn="base">
              <a:buNone/>
            </a:pPr>
            <a:r>
              <a:rPr lang="ru-RU" dirty="0"/>
              <a:t>…А смотришь, помаленьку,</a:t>
            </a:r>
          </a:p>
          <a:p>
            <a:pPr marL="0" indent="0" fontAlgn="base">
              <a:buNone/>
            </a:pPr>
            <a:r>
              <a:rPr lang="ru-RU" dirty="0"/>
              <a:t>То домик выстроит, то купит деревеньку».</a:t>
            </a:r>
          </a:p>
          <a:p>
            <a:pPr marL="0" indent="0">
              <a:buNone/>
            </a:pPr>
            <a:endParaRPr lang="ru-RU" dirty="0" smtClean="0"/>
          </a:p>
        </p:txBody>
      </p:sp>
      <p:pic>
        <p:nvPicPr>
          <p:cNvPr id="5" name="Рисунок 4" descr="https://im0-tub-ru.yandex.net/i?id=077f1f724eff83282f665cd88786e33c&amp;n=13&amp;exp=1"/>
          <p:cNvPicPr/>
          <p:nvPr/>
        </p:nvPicPr>
        <p:blipFill>
          <a:blip r:embed="rId3" cstate="print">
            <a:extLst>
              <a:ext uri="{28A0092B-C50C-407E-A947-70E740481C1C}">
                <a14:useLocalDpi xmlns="" xmlns:wpc="http://schemas.microsoft.com/office/word/2010/wordprocessingCanvas" xmlns:cx="http://schemas.microsoft.com/office/drawing/2014/chartex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5929322" y="4286256"/>
            <a:ext cx="3070218" cy="25717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550777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ÐÐ»Ð»ÑÑÑÑÐ°ÑÐ¸Ñ Ð­Ð¶ÐµÐ½Ñ ÐÐ°Ð¼Ð±ÐµÑÐ° Ðº Ð±Ð°ÑÐ½Ðµ Â«ÐÐ¾ÑÐ¾Ð½ÑÐ½Ð¾ÐºÂ»"/>
          <p:cNvPicPr/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cx="http://schemas.microsoft.com/office/drawing/2014/chartex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6072198" y="0"/>
            <a:ext cx="2856553" cy="425958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457200" y="620688"/>
            <a:ext cx="8579296" cy="5459437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b="1" dirty="0"/>
              <a:t>Крылов И.А. </a:t>
            </a:r>
          </a:p>
          <a:p>
            <a:pPr marL="0" indent="0">
              <a:buNone/>
            </a:pPr>
            <a:r>
              <a:rPr lang="ru-RU" b="1" dirty="0"/>
              <a:t>Басня </a:t>
            </a:r>
            <a:r>
              <a:rPr lang="ru-RU" b="1" dirty="0" smtClean="0"/>
              <a:t>«Воронёнок»</a:t>
            </a:r>
            <a:endParaRPr lang="ru-RU" b="1" dirty="0"/>
          </a:p>
          <a:p>
            <a:pPr marL="0" indent="0">
              <a:buNone/>
            </a:pPr>
            <a:r>
              <a:rPr lang="ru-RU" dirty="0" smtClean="0"/>
              <a:t>Вороненок  </a:t>
            </a:r>
            <a:r>
              <a:rPr lang="ru-RU" dirty="0"/>
              <a:t>усмотрел, как Орел </a:t>
            </a:r>
            <a:r>
              <a:rPr lang="ru-RU" dirty="0" smtClean="0"/>
              <a:t>выхватил </a:t>
            </a:r>
          </a:p>
          <a:p>
            <a:pPr marL="0" indent="0">
              <a:buNone/>
            </a:pPr>
            <a:r>
              <a:rPr lang="ru-RU" dirty="0" smtClean="0"/>
              <a:t>из </a:t>
            </a:r>
            <a:r>
              <a:rPr lang="ru-RU" dirty="0"/>
              <a:t>стада ягненка. «Взманило» это Вороненка,</a:t>
            </a:r>
          </a:p>
          <a:p>
            <a:pPr marL="0" indent="0">
              <a:buNone/>
            </a:pPr>
            <a:r>
              <a:rPr lang="ru-RU" dirty="0"/>
              <a:t>Да только думает он так: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«</a:t>
            </a:r>
            <a:r>
              <a:rPr lang="ru-RU" dirty="0"/>
              <a:t>Уж брать так брать,</a:t>
            </a:r>
            <a:br>
              <a:rPr lang="ru-RU" dirty="0"/>
            </a:br>
            <a:r>
              <a:rPr lang="ru-RU" dirty="0"/>
              <a:t>       А то и когти что марать!</a:t>
            </a:r>
            <a:br>
              <a:rPr lang="ru-RU" dirty="0"/>
            </a:br>
            <a:r>
              <a:rPr lang="ru-RU" dirty="0"/>
              <a:t>Бывают и Орлы, как </a:t>
            </a:r>
            <a:r>
              <a:rPr lang="ru-RU" dirty="0" err="1" smtClean="0"/>
              <a:t>видно,плоховаты</a:t>
            </a:r>
            <a:r>
              <a:rPr lang="ru-RU" dirty="0"/>
              <a:t>».</a:t>
            </a:r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/>
              <a:t>Вороненок решает унести барана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/>
              <a:t>Печальный конец дерзкого и худородного птенца, вздумавшего подражать Орлу, да еще и перещеголять его в воровстве, предрешен. Мораль басни переводит разрешение сюжетной коллизии в чисто социальную плоскость: «Что сходит с рук ворам, за то воришек бьют». </a:t>
            </a:r>
          </a:p>
        </p:txBody>
      </p:sp>
    </p:spTree>
    <p:extLst>
      <p:ext uri="{BB962C8B-B14F-4D97-AF65-F5344CB8AC3E}">
        <p14:creationId xmlns:p14="http://schemas.microsoft.com/office/powerpoint/2010/main" xmlns="" val="1258656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kalitva.ru/uploads/posts/2008-10/1225362345_pushkin_0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285728"/>
            <a:ext cx="2571736" cy="3240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А.С. Пушкин. «Дубровский»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28926" y="1554162"/>
            <a:ext cx="6062674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/>
              <a:t>   А.С.Пушкин</a:t>
            </a:r>
            <a:r>
              <a:rPr lang="ru-RU" dirty="0" smtClean="0"/>
              <a:t> </a:t>
            </a:r>
            <a:r>
              <a:rPr lang="ru-RU" dirty="0"/>
              <a:t>в своем </a:t>
            </a:r>
            <a:r>
              <a:rPr lang="ru-RU" dirty="0" smtClean="0"/>
              <a:t>  произведении                  </a:t>
            </a:r>
            <a:r>
              <a:rPr lang="ru-RU" b="1" dirty="0" smtClean="0"/>
              <a:t>«Дубровский» </a:t>
            </a:r>
            <a:r>
              <a:rPr lang="ru-RU" dirty="0"/>
              <a:t>раскрыл </a:t>
            </a:r>
            <a:r>
              <a:rPr lang="ru-RU" dirty="0" smtClean="0"/>
              <a:t>образ </a:t>
            </a:r>
            <a:r>
              <a:rPr lang="ru-RU" dirty="0"/>
              <a:t>человека, чьи моральные принципы позволяют ему давать взятки и верить в собственную безнаказанность.</a:t>
            </a:r>
          </a:p>
        </p:txBody>
      </p:sp>
    </p:spTree>
    <p:extLst>
      <p:ext uri="{BB962C8B-B14F-4D97-AF65-F5344CB8AC3E}">
        <p14:creationId xmlns:p14="http://schemas.microsoft.com/office/powerpoint/2010/main" xmlns="" val="726166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410</TotalTime>
  <Words>1897</Words>
  <Application>Microsoft Office PowerPoint</Application>
  <PresentationFormat>Экран (4:3)</PresentationFormat>
  <Paragraphs>138</Paragraphs>
  <Slides>32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32</vt:i4>
      </vt:variant>
    </vt:vector>
  </HeadingPairs>
  <TitlesOfParts>
    <vt:vector size="34" baseType="lpstr">
      <vt:lpstr>Трек</vt:lpstr>
      <vt:lpstr>1_Трек</vt:lpstr>
      <vt:lpstr>Интегрированный Библиотечный  урок   «Коррупция  глазами писателей»</vt:lpstr>
      <vt:lpstr>Слайд 2</vt:lpstr>
      <vt:lpstr>Виды коррупции</vt:lpstr>
      <vt:lpstr>Слайд 4</vt:lpstr>
      <vt:lpstr>А. Радищев «Путешествие из Петербурга в Москву»</vt:lpstr>
      <vt:lpstr>Слайд 6</vt:lpstr>
      <vt:lpstr>Коррупция в произведениях авторов XIX века</vt:lpstr>
      <vt:lpstr>Слайд 8</vt:lpstr>
      <vt:lpstr>                   А.С. Пушкин. «Дубровский»</vt:lpstr>
      <vt:lpstr>Слайд 10</vt:lpstr>
      <vt:lpstr>Коррупция порождает целую цепочку бед.</vt:lpstr>
      <vt:lpstr>                     Пьесы А.Н. Островского    </vt:lpstr>
      <vt:lpstr>Слайд 13</vt:lpstr>
      <vt:lpstr>Слайд 14</vt:lpstr>
      <vt:lpstr>Н.В. Гоголь. «Мертвые души»</vt:lpstr>
      <vt:lpstr>Н.В. Гоголь. «Ревизор»</vt:lpstr>
      <vt:lpstr>Слайд 17</vt:lpstr>
      <vt:lpstr>        Н.С Лесков.  повесть «Смех и горе»</vt:lpstr>
      <vt:lpstr>Таинственная рука, питающая городовых и уездных врачей, есть взятка»,— писал Николай Лесков в статье «Несколько слов о полицейских врачах в России» </vt:lpstr>
      <vt:lpstr>М.Е. Салтыков-Щедрин.сатирические очерки. «Помпадуры и помпадурши»</vt:lpstr>
      <vt:lpstr>Слайд 21</vt:lpstr>
      <vt:lpstr>Слайд 22</vt:lpstr>
      <vt:lpstr>Железнодорожная мзда </vt:lpstr>
      <vt:lpstr>В конце XIX века концессии на строительство железных дорог принесли мздоимцам и лихоимцам многие миллионы рублей </vt:lpstr>
      <vt:lpstr>Н.Г.Гарин-михайловский. Повесть «Инженеры»</vt:lpstr>
      <vt:lpstr>Слайд 26</vt:lpstr>
      <vt:lpstr>Мамин-сибиряк.  «Приваловские миллионы» </vt:lpstr>
      <vt:lpstr>Слайд 28</vt:lpstr>
      <vt:lpstr>А.С. Грибоедов. «Горе от ума»</vt:lpstr>
      <vt:lpstr>А.П.Чехов «Хамелеон» </vt:lpstr>
      <vt:lpstr>Писатели XX века против коррупции. Продолжение следует…</vt:lpstr>
      <vt:lpstr>Список использованных источников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Библиотечный урок «Вопрос коррупции в литературных произведениях»</dc:title>
  <dc:creator>ярослав</dc:creator>
  <cp:lastModifiedBy>Admin</cp:lastModifiedBy>
  <cp:revision>38</cp:revision>
  <dcterms:created xsi:type="dcterms:W3CDTF">2019-10-13T12:25:42Z</dcterms:created>
  <dcterms:modified xsi:type="dcterms:W3CDTF">2022-12-08T10:10:28Z</dcterms:modified>
</cp:coreProperties>
</file>