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76" r:id="rId12"/>
    <p:sldId id="264" r:id="rId13"/>
    <p:sldId id="265" r:id="rId14"/>
    <p:sldId id="272" r:id="rId15"/>
    <p:sldId id="271" r:id="rId16"/>
    <p:sldId id="275" r:id="rId17"/>
    <p:sldId id="274" r:id="rId18"/>
    <p:sldId id="270" r:id="rId19"/>
    <p:sldId id="273" r:id="rId20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2" autoAdjust="0"/>
  </p:normalViewPr>
  <p:slideViewPr>
    <p:cSldViewPr snapToGrid="0">
      <p:cViewPr varScale="1">
        <p:scale>
          <a:sx n="89" d="100"/>
          <a:sy n="8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F6DEE-DA3C-483A-9C81-827D75F181F1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241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BBBE-B577-4E6B-A766-0514B978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7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A914B-7A87-4C01-A10C-8E1A8033B9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41950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0456F-5F2B-4115-86E0-4FC5027E9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«Лучший уполномоченный по ОТ 2017»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1 место МАДОУ №25 «Дельфинчик» (Белых Лариса Анатольевна)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2 место МБОУ ООШ №26 (Вафина Венера Гумаровна)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 место МАУ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ДОД ДООЦ «Чайка» (Намятова Наталья Эдуардовна)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b="1" i="1" u="sng" strike="noStrike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1 место СГО МАДОУ №25 «Дельфинчик» (Белых Лариса Анатольевна)</a:t>
            </a:r>
            <a:endParaRPr lang="ru-RU" sz="1200" b="0" i="1" u="sng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endParaRPr lang="ru-RU" sz="1200" b="1" i="1" u="none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«Мой Профсоюз» конкурс частушек 1 мая 2017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1 место филиал МБОУ ООШ №9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– детский сад №53 «Ромашка» (Зубарева Анастасия Александровна)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2 место МАДОУ №25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«Дельфинчик» (Белых Лариса Анатольевна)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 место МАОУ СОШ №1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«Полифорум» (Гребенщиков Николай Александрович)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1" u="sng" strike="noStrike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1 место СГО МАДОУ №25</a:t>
            </a:r>
            <a:r>
              <a:rPr lang="ru-RU" sz="1200" b="1" i="1" u="sng" strike="noStrike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«Дельфинчик» (Белых Лариса Анатольевна)</a:t>
            </a:r>
            <a:endParaRPr lang="ru-RU" sz="1200" b="0" i="1" u="sng" strike="noStrike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endParaRPr lang="ru-RU" sz="1200" i="1" dirty="0" smtClean="0">
              <a:latin typeface="+mj-lt"/>
            </a:endParaRPr>
          </a:p>
          <a:p>
            <a:endParaRPr lang="ru-RU" sz="12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DA91B-EBD4-4563-BC04-B85EC4BFDF7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07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Программы представлены на слайде.</a:t>
            </a:r>
          </a:p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Программа  «Заемные средства»: </a:t>
            </a:r>
            <a:r>
              <a:rPr lang="ru-RU" sz="1200" b="1" dirty="0" smtClean="0"/>
              <a:t>12 000 рублей </a:t>
            </a:r>
            <a:r>
              <a:rPr lang="ru-RU" sz="1200" dirty="0" smtClean="0"/>
              <a:t>без процентов.</a:t>
            </a:r>
            <a:r>
              <a:rPr lang="ru-RU" sz="1200" baseline="0" dirty="0" smtClean="0"/>
              <a:t>   </a:t>
            </a:r>
            <a:r>
              <a:rPr lang="ru-RU" sz="1200" dirty="0" smtClean="0"/>
              <a:t>Воспользовалось: </a:t>
            </a:r>
            <a:r>
              <a:rPr lang="ru-RU" sz="1200" b="1" dirty="0" smtClean="0"/>
              <a:t>70 </a:t>
            </a:r>
            <a:r>
              <a:rPr lang="ru-RU" sz="1200" b="0" dirty="0" smtClean="0"/>
              <a:t>членов</a:t>
            </a:r>
            <a:r>
              <a:rPr lang="ru-RU" sz="1200" b="0" baseline="0" dirty="0" smtClean="0"/>
              <a:t> Профсоюза.</a:t>
            </a:r>
          </a:p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Программа «Дисконтная Карта»: </a:t>
            </a:r>
            <a:r>
              <a:rPr lang="ru-RU" sz="1200" b="1" dirty="0" smtClean="0"/>
              <a:t>21 организация со скидкой </a:t>
            </a:r>
            <a:r>
              <a:rPr lang="ru-RU" sz="1200" dirty="0" smtClean="0"/>
              <a:t>от 5% и выше.</a:t>
            </a:r>
            <a:r>
              <a:rPr lang="ru-RU" sz="1200" baseline="0" dirty="0" smtClean="0"/>
              <a:t> </a:t>
            </a:r>
            <a:r>
              <a:rPr lang="ru-RU" sz="1200" dirty="0" smtClean="0"/>
              <a:t>С 01.06.2017  предоставление скидок по Профсоюзному билету</a:t>
            </a:r>
            <a:r>
              <a:rPr lang="ru-RU" sz="1200" baseline="0" dirty="0" smtClean="0"/>
              <a:t>. </a:t>
            </a:r>
            <a:r>
              <a:rPr lang="ru-RU" sz="1200" dirty="0" smtClean="0"/>
              <a:t>Участники: </a:t>
            </a:r>
            <a:r>
              <a:rPr lang="ru-RU" sz="1200" b="1" dirty="0" smtClean="0"/>
              <a:t>2 092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Спартакиада работников образования СГО: </a:t>
            </a:r>
            <a:r>
              <a:rPr lang="ru-RU" sz="1200" dirty="0" smtClean="0"/>
              <a:t>Настольный теннис,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Волейбол, Лыжи,</a:t>
            </a:r>
            <a:r>
              <a:rPr lang="ru-RU" sz="1200" baseline="0" dirty="0" smtClean="0"/>
              <a:t> </a:t>
            </a:r>
            <a:r>
              <a:rPr lang="ru-RU" sz="1200" dirty="0" smtClean="0"/>
              <a:t>Плавание. Участие членов Профсоюза бесплатно.</a:t>
            </a:r>
            <a:r>
              <a:rPr lang="ru-RU" sz="1200" baseline="0" dirty="0" smtClean="0"/>
              <a:t> </a:t>
            </a:r>
            <a:r>
              <a:rPr lang="ru-RU" sz="1200" dirty="0" smtClean="0"/>
              <a:t>На паритетных  началах с ППО</a:t>
            </a:r>
          </a:p>
          <a:p>
            <a:r>
              <a:rPr lang="ru-RU" sz="1200" dirty="0" smtClean="0"/>
              <a:t>1 место 500</a:t>
            </a:r>
          </a:p>
          <a:p>
            <a:r>
              <a:rPr lang="ru-RU" sz="1200" dirty="0" smtClean="0"/>
              <a:t>2 место 300</a:t>
            </a:r>
          </a:p>
          <a:p>
            <a:r>
              <a:rPr lang="ru-RU" sz="1200" dirty="0" smtClean="0"/>
              <a:t>3 место 200</a:t>
            </a:r>
            <a:r>
              <a:rPr lang="ru-RU" sz="1200" baseline="0" dirty="0" smtClean="0"/>
              <a:t>  </a:t>
            </a:r>
            <a:r>
              <a:rPr lang="ru-RU" sz="1200" dirty="0" smtClean="0"/>
              <a:t>С 01.04. по 15.04 посещение бассейна с компенсацией.</a:t>
            </a:r>
            <a:r>
              <a:rPr lang="ru-RU" sz="1200" baseline="0" dirty="0" smtClean="0"/>
              <a:t> </a:t>
            </a:r>
            <a:r>
              <a:rPr lang="ru-RU" sz="1200" dirty="0" smtClean="0"/>
              <a:t>Участвовало : </a:t>
            </a:r>
            <a:r>
              <a:rPr lang="ru-RU" sz="1200" b="1" dirty="0" smtClean="0"/>
              <a:t>1337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Оздоровление ЧЛЕНОВ ПРОФСОЮЗА: </a:t>
            </a:r>
            <a:r>
              <a:rPr lang="ru-RU" sz="1200" dirty="0" smtClean="0"/>
              <a:t>«Юбилейный» 6 000р.</a:t>
            </a:r>
            <a:r>
              <a:rPr lang="ru-RU" sz="1200" baseline="0" dirty="0" smtClean="0"/>
              <a:t> </a:t>
            </a:r>
            <a:r>
              <a:rPr lang="ru-RU" sz="1200" dirty="0" smtClean="0"/>
              <a:t>Компенсация 1 400 р.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Воспользовалось: </a:t>
            </a:r>
            <a:r>
              <a:rPr lang="ru-RU" sz="1200" b="1" dirty="0" smtClean="0"/>
              <a:t>40</a:t>
            </a:r>
          </a:p>
          <a:p>
            <a:r>
              <a:rPr lang="ru-RU" sz="1200" dirty="0" smtClean="0"/>
              <a:t>Краснодарский край скидки от 20% и выше.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Воспользовалось: </a:t>
            </a:r>
            <a:r>
              <a:rPr lang="ru-RU" sz="1200" b="1" dirty="0" smtClean="0"/>
              <a:t>252</a:t>
            </a:r>
          </a:p>
          <a:p>
            <a:endParaRPr lang="ru-RU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 smtClean="0"/>
          </a:p>
          <a:p>
            <a:pPr algn="l"/>
            <a:endParaRPr lang="ru-RU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0" baseline="0" dirty="0" smtClean="0"/>
          </a:p>
          <a:p>
            <a:pPr algn="l"/>
            <a:endParaRPr lang="ru-RU" sz="1200" b="1" dirty="0" smtClean="0"/>
          </a:p>
          <a:p>
            <a:pPr algn="l"/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DA91B-EBD4-4563-BC04-B85EC4BFDF7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данным на 1 июня 2017 года   средства СГО Профсоюза потрачены согласно  смете. При</a:t>
            </a:r>
            <a:r>
              <a:rPr lang="ru-RU" baseline="0" dirty="0" smtClean="0"/>
              <a:t> сравнении с 1 полугодием 2016 года (на слайде вы можете увидеть) увеличение затрат.</a:t>
            </a:r>
          </a:p>
          <a:p>
            <a:r>
              <a:rPr lang="ru-RU" baseline="0" dirty="0" smtClean="0"/>
              <a:t>Особую благодарность выражаю председателям ППО и руководителям ОУ за увеличение количества членов Профсоюза. </a:t>
            </a:r>
          </a:p>
          <a:p>
            <a:r>
              <a:rPr lang="ru-RU" baseline="0" dirty="0" smtClean="0"/>
              <a:t>Больше участников социального партнерства – больше возможностей. Цифры говорят сами за себя 2016 год 51,1% членов Профсоюза, 2017 (январь) – 52,3%.</a:t>
            </a:r>
          </a:p>
          <a:p>
            <a:r>
              <a:rPr lang="ru-RU" baseline="0" dirty="0" smtClean="0"/>
              <a:t>Это значит нам доверяют и для поддержки ВАШЕГО ДОВЕРИЯ в системе образования СГО существуют программы социальной поддержки членов Профсоюза, которые успешно реализуются.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DA91B-EBD4-4563-BC04-B85EC4BFDF7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3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+mn-lt"/>
              </a:rPr>
              <a:t>Итогами работы за прошедший период можно считать:</a:t>
            </a:r>
          </a:p>
          <a:p>
            <a:pPr marL="0" indent="0">
              <a:buNone/>
            </a:pPr>
            <a:r>
              <a:rPr lang="ru-RU" sz="1200" dirty="0" smtClean="0">
                <a:latin typeface="+mn-lt"/>
              </a:rPr>
              <a:t>1.Коллективные договоры во всех организациях </a:t>
            </a:r>
            <a:r>
              <a:rPr lang="ru-RU" sz="1200" b="1" dirty="0" smtClean="0">
                <a:latin typeface="+mn-lt"/>
              </a:rPr>
              <a:t>(обеспечение 100%).</a:t>
            </a:r>
          </a:p>
          <a:p>
            <a:pPr marL="0" indent="0">
              <a:buNone/>
            </a:pPr>
            <a:r>
              <a:rPr lang="ru-RU" sz="1200" dirty="0" smtClean="0">
                <a:latin typeface="+mn-lt"/>
              </a:rPr>
              <a:t>2.Уменьшилось количество ППО которые объединяют менее 50%.</a:t>
            </a:r>
          </a:p>
          <a:p>
            <a:pPr marL="0" indent="0">
              <a:buNone/>
            </a:pPr>
            <a:r>
              <a:rPr lang="ru-RU" sz="1200" dirty="0" smtClean="0">
                <a:latin typeface="+mn-lt"/>
              </a:rPr>
              <a:t>3. Усиление роли ППО в образовательных учреждениях (</a:t>
            </a:r>
            <a:r>
              <a:rPr lang="ru-RU" sz="1200" b="1" dirty="0" smtClean="0">
                <a:latin typeface="+mn-lt"/>
              </a:rPr>
              <a:t>налажена система работы УпоОТ – 58%, УпоПВ – 49,2%).</a:t>
            </a:r>
          </a:p>
          <a:p>
            <a:pPr marL="0" indent="0">
              <a:buNone/>
            </a:pPr>
            <a:r>
              <a:rPr lang="ru-RU" sz="1200" dirty="0" smtClean="0">
                <a:latin typeface="+mn-lt"/>
              </a:rPr>
              <a:t>4. В системе проводится обучение по ОТ </a:t>
            </a:r>
            <a:r>
              <a:rPr lang="ru-RU" sz="1200" b="1" dirty="0" smtClean="0">
                <a:latin typeface="+mn-lt"/>
              </a:rPr>
              <a:t>(посещаемость 57,9%).</a:t>
            </a:r>
          </a:p>
          <a:p>
            <a:pPr marL="0" indent="0">
              <a:buNone/>
            </a:pPr>
            <a:r>
              <a:rPr lang="ru-RU" sz="1200" dirty="0" smtClean="0">
                <a:latin typeface="+mn-lt"/>
              </a:rPr>
              <a:t>5.Соглашение по ОТ и акты выполнения соглашения в образовательных учреждениях </a:t>
            </a:r>
            <a:r>
              <a:rPr lang="ru-RU" sz="1200" b="1" dirty="0" smtClean="0">
                <a:latin typeface="+mn-lt"/>
              </a:rPr>
              <a:t>(75%).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DA91B-EBD4-4563-BC04-B85EC4BFDF7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8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DA91B-EBD4-4563-BC04-B85EC4BFDF7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1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ТИТ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10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6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9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0F76C-3506-43B3-9340-024C4ED80B4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E579-4FA6-4E0A-89D0-45AF35975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3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2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0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587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6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9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1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96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50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6563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962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35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4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99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7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81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9912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4263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74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3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3588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5643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66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4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1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02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313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одложка_иннопром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90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3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6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seur.ru/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 ГОРОДСКОЙ ОРГАНИЗАЦИИ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Пленарное заседание ГК</a:t>
            </a:r>
          </a:p>
          <a:p>
            <a:pPr algn="r"/>
            <a:r>
              <a:rPr lang="ru-RU" dirty="0" smtClean="0"/>
              <a:t>№4 от 01.02.2018</a:t>
            </a:r>
          </a:p>
          <a:p>
            <a:r>
              <a:rPr lang="ru-RU" dirty="0" smtClean="0"/>
              <a:t>г. Серов.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46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28" y="197520"/>
            <a:ext cx="10972800" cy="1143000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льготы и гарантии членам Профсоюза в 201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128" y="1726206"/>
            <a:ext cx="1166319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дополнительные льготы (гарантии) работникам образования 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основании трехстороннего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соглашения: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17423"/>
              </p:ext>
            </p:extLst>
          </p:nvPr>
        </p:nvGraphicFramePr>
        <p:xfrm>
          <a:off x="301128" y="2455635"/>
          <a:ext cx="11663189" cy="4667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4911855"/>
                <a:gridCol w="2300799"/>
                <a:gridCol w="2285692"/>
                <a:gridCol w="2164843"/>
              </a:tblGrid>
              <a:tr h="310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СГО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ГО Профсоюза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310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Материальная помощь на зубопротезирование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r>
                        <a:rPr lang="en-US" sz="1100" dirty="0" smtClean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200 000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310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Материальная помощь на погребение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 х 5000 руб.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55 000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310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Материальная помощь неработающим пенсионерам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660 х 200 руб.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132 000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185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Новогодние подарки детям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1907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х 350 руб.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633 500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312 </a:t>
                      </a:r>
                      <a:r>
                        <a:rPr lang="ru-RU" sz="1100" dirty="0" smtClean="0">
                          <a:effectLst/>
                        </a:rPr>
                        <a:t>х</a:t>
                      </a:r>
                      <a:r>
                        <a:rPr lang="ru-RU" sz="1100" baseline="0" dirty="0" smtClean="0">
                          <a:effectLst/>
                        </a:rPr>
                        <a:t> 180 =56 160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310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Билеты на новогоднее представление 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512 х 100 руб.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51 200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185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Льготы по оплате за детский сад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50%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465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Материальная помощь в связи с уходом на пенсию 2 или 2,5 оклада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(9)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Суммы от 16000 до 28000 на человека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465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Материальная помощь в связи с юбилейными датами 55 и 60 лет в размере оклада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(43)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Суммы от 8000 до 15000 на человека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Поощрение в размере 1 000 = </a:t>
                      </a:r>
                      <a:r>
                        <a:rPr lang="ru-RU" sz="1100" dirty="0" smtClean="0">
                          <a:effectLst/>
                        </a:rPr>
                        <a:t>40 </a:t>
                      </a:r>
                      <a:r>
                        <a:rPr lang="ru-RU" sz="1100" dirty="0">
                          <a:effectLst/>
                        </a:rPr>
                        <a:t>000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775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Оплата работы председателей ППО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 (председатели СП тоже получают доплату)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Премирование лучших 1 раз </a:t>
                      </a:r>
                      <a:r>
                        <a:rPr lang="ru-RU" sz="1100" dirty="0" smtClean="0">
                          <a:effectLst/>
                        </a:rPr>
                        <a:t>по итогам года.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  <a:tr h="775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Оплата работы уполномоченного по охране труда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Премия по итогам конкурса по охране труда </a:t>
                      </a:r>
                      <a:r>
                        <a:rPr lang="ru-RU" sz="1100" dirty="0" smtClean="0">
                          <a:effectLst/>
                        </a:rPr>
                        <a:t>2017.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8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Профсоюзного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13802"/>
              </p:ext>
            </p:extLst>
          </p:nvPr>
        </p:nvGraphicFramePr>
        <p:xfrm>
          <a:off x="1266940" y="1601016"/>
          <a:ext cx="1045500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503"/>
                <a:gridCol w="5227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Почетные грамоты Федерации профсоюзов Свердловской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6 (9) 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</a:t>
                      </a:r>
                      <a:r>
                        <a:rPr lang="ru-RU" baseline="0" dirty="0" smtClean="0"/>
                        <a:t> «За социальное партнерство»</a:t>
                      </a:r>
                      <a:r>
                        <a:rPr lang="ru-RU" dirty="0" smtClean="0"/>
                        <a:t> Свердловского областного</a:t>
                      </a:r>
                      <a:r>
                        <a:rPr lang="ru-RU" baseline="0" dirty="0" smtClean="0"/>
                        <a:t> комитета Профсоюза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(3)</a:t>
                      </a:r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Авдеева Ольга Ивановна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– заведующая филиалом МАДОУ №16 «Тополек» – детский сад №6 «Серебряное копытце»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Никулина Любовь Михайловна – заведующая филиалом МБДОУ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№18 «Яблонька» – детский сад №94 «Петушок»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Почетная грамота Серовской городской организации Профсоюза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 (24)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Благодарственное письмо «За социальное партнерство» городской организации Профсоюза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(3)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12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Награждение 2017 Конкурсы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977900"/>
          <a:ext cx="109728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Название Конкурса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Муниципальный уровень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Областной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«Лучший уполномоченный по ОТ 2017»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 </a:t>
                      </a:r>
                      <a:r>
                        <a:rPr lang="ru-RU" b="1" dirty="0" smtClean="0"/>
                        <a:t>МАДОУ №25 </a:t>
                      </a:r>
                      <a:r>
                        <a:rPr lang="ru-RU" dirty="0" smtClean="0"/>
                        <a:t>«Дельфинчик» (Белых Лариса Анатольевна)</a:t>
                      </a:r>
                    </a:p>
                    <a:p>
                      <a:r>
                        <a:rPr lang="ru-RU" dirty="0" smtClean="0"/>
                        <a:t>2 место </a:t>
                      </a:r>
                      <a:r>
                        <a:rPr lang="ru-RU" b="1" dirty="0" smtClean="0"/>
                        <a:t>МБОУ ООШ №26 </a:t>
                      </a:r>
                      <a:r>
                        <a:rPr lang="ru-RU" dirty="0" smtClean="0"/>
                        <a:t>(Вафина Венера Гумаровна)</a:t>
                      </a:r>
                    </a:p>
                    <a:p>
                      <a:r>
                        <a:rPr lang="ru-RU" dirty="0" smtClean="0"/>
                        <a:t>3 место </a:t>
                      </a:r>
                      <a:r>
                        <a:rPr lang="ru-RU" b="1" dirty="0" smtClean="0"/>
                        <a:t>МАУ</a:t>
                      </a:r>
                      <a:r>
                        <a:rPr lang="ru-RU" b="1" baseline="0" dirty="0" smtClean="0"/>
                        <a:t> ДОД ДООЦ «Чайка»</a:t>
                      </a:r>
                      <a:r>
                        <a:rPr lang="ru-RU" baseline="0" dirty="0" smtClean="0"/>
                        <a:t> (Намятова Наталья Эдуардовна)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место СГО </a:t>
                      </a:r>
                      <a:r>
                        <a:rPr lang="ru-RU" b="1" dirty="0" smtClean="0"/>
                        <a:t>МАДОУ №25 </a:t>
                      </a:r>
                      <a:r>
                        <a:rPr lang="ru-RU" dirty="0" smtClean="0"/>
                        <a:t>«Дельфинчик» (Белых Лариса Анатольевна)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«Мой Профсоюз» конкурс частушек 1 мая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 филиал </a:t>
                      </a:r>
                      <a:r>
                        <a:rPr lang="ru-RU" b="1" dirty="0" smtClean="0"/>
                        <a:t>МБОУ ООШ №9</a:t>
                      </a:r>
                      <a:r>
                        <a:rPr lang="ru-RU" b="1" baseline="0" dirty="0" smtClean="0"/>
                        <a:t> – детский сад №53 «Ромашка»</a:t>
                      </a:r>
                      <a:r>
                        <a:rPr lang="ru-RU" baseline="0" dirty="0" smtClean="0"/>
                        <a:t> (Зубарева Анастасия Александровна)</a:t>
                      </a:r>
                    </a:p>
                    <a:p>
                      <a:r>
                        <a:rPr lang="ru-RU" dirty="0" smtClean="0"/>
                        <a:t>2 место </a:t>
                      </a:r>
                      <a:r>
                        <a:rPr lang="ru-RU" b="1" dirty="0" smtClean="0"/>
                        <a:t>МАДОУ №25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aseline="0" dirty="0" smtClean="0"/>
                        <a:t>«Дельфинчик» (Белых Лариса Анатольевна)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3 место </a:t>
                      </a:r>
                      <a:r>
                        <a:rPr lang="ru-RU" b="1" dirty="0" smtClean="0"/>
                        <a:t>МАОУ СОШ №1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aseline="0" dirty="0" smtClean="0"/>
                        <a:t>«Полифорум» (Гребенщиков Николай Александрович)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 СГО </a:t>
                      </a:r>
                      <a:r>
                        <a:rPr lang="ru-RU" b="1" dirty="0" smtClean="0"/>
                        <a:t>МАДОУ №25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aseline="0" dirty="0" smtClean="0"/>
                        <a:t>«Дельфинчик» (Белых Лариса Анатольевна)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7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06930" y="1111862"/>
          <a:ext cx="9616374" cy="527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187"/>
                <a:gridCol w="4808187"/>
              </a:tblGrid>
              <a:tr h="24388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Программа  «Заемные средства»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Программа «Дисконтная Карта»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4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Спартакиада работников образования СГО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Оздоровление ЧЛЕНОВ ПРОФСОЮЗА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2161309" y="308758"/>
            <a:ext cx="953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поддержка ЧЛЕНОВ ПРОФСОЮЗА с помощью партнеров (Администрация СГО, ООА УО, ПРОФСОЮЗ, предприниматели СГО)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25" y="1698170"/>
            <a:ext cx="1445376" cy="1543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23" y="4303194"/>
            <a:ext cx="851178" cy="907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74" y="1531917"/>
            <a:ext cx="1114288" cy="748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329" y="4372164"/>
            <a:ext cx="1639733" cy="1149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1309" y="2066306"/>
            <a:ext cx="3067815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12 000 рублей </a:t>
            </a:r>
            <a:r>
              <a:rPr lang="ru-RU" sz="1600" dirty="0"/>
              <a:t>без процентов.</a:t>
            </a:r>
          </a:p>
          <a:p>
            <a:pPr algn="ctr"/>
            <a:r>
              <a:rPr lang="ru-RU" sz="1050" dirty="0"/>
              <a:t>Взял 12 000  </a:t>
            </a:r>
            <a:r>
              <a:rPr lang="ru-RU" sz="1050" dirty="0" smtClean="0"/>
              <a:t>  </a:t>
            </a:r>
            <a:r>
              <a:rPr lang="ru-RU" sz="1050" dirty="0"/>
              <a:t>=   </a:t>
            </a:r>
            <a:r>
              <a:rPr lang="ru-RU" sz="1050" dirty="0" smtClean="0"/>
              <a:t> Отдал </a:t>
            </a:r>
            <a:r>
              <a:rPr lang="ru-RU" sz="1050" dirty="0"/>
              <a:t>12 </a:t>
            </a:r>
            <a:r>
              <a:rPr lang="ru-RU" sz="1050" dirty="0" smtClean="0"/>
              <a:t>000</a:t>
            </a:r>
          </a:p>
          <a:p>
            <a:pPr algn="ctr"/>
            <a:r>
              <a:rPr lang="ru-RU" sz="1050" dirty="0" smtClean="0"/>
              <a:t>Воспользовалось: </a:t>
            </a:r>
            <a:r>
              <a:rPr lang="ru-RU" sz="2400" b="1" dirty="0" smtClean="0"/>
              <a:t>173 (70)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3325" y="2185060"/>
            <a:ext cx="1638794" cy="37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09359" y="4196407"/>
            <a:ext cx="37139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Настольный </a:t>
            </a:r>
            <a:r>
              <a:rPr lang="ru-RU" sz="1400" dirty="0" smtClean="0"/>
              <a:t>теннис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400" dirty="0"/>
              <a:t>Волейбол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400" dirty="0"/>
              <a:t>Лыжи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400" dirty="0"/>
              <a:t>Плавание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400" dirty="0"/>
              <a:t>Участие членов Профсоюза бесплатно</a:t>
            </a:r>
          </a:p>
          <a:p>
            <a:r>
              <a:rPr lang="ru-RU" sz="1400" dirty="0"/>
              <a:t>На паритетных  началах с ППО</a:t>
            </a:r>
          </a:p>
          <a:p>
            <a:r>
              <a:rPr lang="ru-RU" sz="1400" dirty="0"/>
              <a:t>1 место 500</a:t>
            </a:r>
          </a:p>
          <a:p>
            <a:r>
              <a:rPr lang="ru-RU" sz="1400" dirty="0"/>
              <a:t>2 место 300</a:t>
            </a:r>
          </a:p>
          <a:p>
            <a:r>
              <a:rPr lang="ru-RU" sz="1400" dirty="0"/>
              <a:t>3 место 200</a:t>
            </a:r>
          </a:p>
          <a:p>
            <a:r>
              <a:rPr lang="ru-RU" sz="1400" dirty="0"/>
              <a:t>С 01.04. по 15.04 посещение бассейна с </a:t>
            </a:r>
            <a:r>
              <a:rPr lang="ru-RU" sz="1400" dirty="0" smtClean="0"/>
              <a:t>компенсацией</a:t>
            </a:r>
          </a:p>
          <a:p>
            <a:r>
              <a:rPr lang="ru-RU" sz="1400" dirty="0" smtClean="0"/>
              <a:t>Участвовало : </a:t>
            </a:r>
            <a:r>
              <a:rPr lang="ru-RU" sz="2400" b="1" dirty="0" smtClean="0"/>
              <a:t>1337 (890)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14918" y="1867190"/>
            <a:ext cx="30989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23 </a:t>
            </a:r>
            <a:r>
              <a:rPr lang="ru-RU" b="1" dirty="0"/>
              <a:t>организация со скидкой </a:t>
            </a:r>
          </a:p>
          <a:p>
            <a:pPr algn="ctr"/>
            <a:r>
              <a:rPr lang="ru-RU" dirty="0"/>
              <a:t>от 5% и </a:t>
            </a:r>
            <a:r>
              <a:rPr lang="ru-RU" dirty="0" smtClean="0"/>
              <a:t>выше</a:t>
            </a:r>
          </a:p>
          <a:p>
            <a:pPr algn="ctr"/>
            <a:r>
              <a:rPr lang="ru-RU" sz="1400" dirty="0" smtClean="0"/>
              <a:t>С 01.06.2017  предоставление скидок по Профсоюзному билету</a:t>
            </a:r>
          </a:p>
          <a:p>
            <a:pPr algn="ctr"/>
            <a:r>
              <a:rPr lang="ru-RU" dirty="0" smtClean="0"/>
              <a:t>Участники: </a:t>
            </a:r>
            <a:r>
              <a:rPr lang="ru-RU" sz="2400" b="1" dirty="0" smtClean="0"/>
              <a:t>2 132 (</a:t>
            </a:r>
            <a:r>
              <a:rPr lang="ru-RU" sz="2400" b="1" dirty="0" smtClean="0"/>
              <a:t>700)</a:t>
            </a:r>
            <a:endParaRPr lang="ru-RU" sz="2400" b="1" dirty="0" smtClean="0"/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74501" y="4197737"/>
            <a:ext cx="3276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«Юбилейный» 6 000р.</a:t>
            </a:r>
          </a:p>
          <a:p>
            <a:r>
              <a:rPr lang="ru-RU" dirty="0" smtClean="0"/>
              <a:t>Компенсация 1 400 р.</a:t>
            </a:r>
          </a:p>
          <a:p>
            <a:r>
              <a:rPr lang="ru-RU" dirty="0" smtClean="0"/>
              <a:t>Воспользовалось: </a:t>
            </a:r>
            <a:r>
              <a:rPr lang="ru-RU" sz="2400" b="1" dirty="0" smtClean="0"/>
              <a:t>30</a:t>
            </a:r>
            <a:r>
              <a:rPr lang="ru-RU" dirty="0" smtClean="0"/>
              <a:t> </a:t>
            </a:r>
            <a:r>
              <a:rPr lang="ru-RU" sz="2400" b="1" dirty="0" smtClean="0"/>
              <a:t>(40)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54984" y="5211117"/>
            <a:ext cx="2374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Краснодарский край скидки от 40% (20%) и выше</a:t>
            </a:r>
          </a:p>
          <a:p>
            <a:r>
              <a:rPr lang="ru-RU" dirty="0" smtClean="0"/>
              <a:t>Воспользовалось:  </a:t>
            </a:r>
            <a:r>
              <a:rPr lang="ru-RU" sz="2400" b="1" dirty="0" smtClean="0"/>
              <a:t>69 (252)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819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22200"/>
              </p:ext>
            </p:extLst>
          </p:nvPr>
        </p:nvGraphicFramePr>
        <p:xfrm>
          <a:off x="2112516" y="715404"/>
          <a:ext cx="9519561" cy="571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034"/>
                <a:gridCol w="2389909"/>
                <a:gridCol w="3179618"/>
              </a:tblGrid>
              <a:tr h="10380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Цель расходной статьи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2017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3216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Материальная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242 364р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u="sng" baseline="0" dirty="0" smtClean="0"/>
                        <a:t>352 300р</a:t>
                      </a:r>
                      <a:r>
                        <a:rPr lang="ru-RU" sz="2000" b="1" u="sng" baseline="0" dirty="0" smtClean="0"/>
                        <a:t>.</a:t>
                      </a:r>
                      <a:endParaRPr lang="ru-RU" sz="2000" b="1" u="sng" dirty="0"/>
                    </a:p>
                  </a:txBody>
                  <a:tcPr/>
                </a:tc>
              </a:tr>
              <a:tr h="748272">
                <a:tc>
                  <a:txBody>
                    <a:bodyPr/>
                    <a:lstStyle/>
                    <a:p>
                      <a:r>
                        <a:rPr lang="ru-RU" dirty="0" smtClean="0"/>
                        <a:t>Поощрение к юбилею, премирование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575 730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smtClean="0"/>
                        <a:t>р.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u="none" dirty="0" smtClean="0"/>
                        <a:t>562 225р</a:t>
                      </a:r>
                      <a:r>
                        <a:rPr lang="ru-RU" sz="2000" b="0" u="none" dirty="0" smtClean="0"/>
                        <a:t>.</a:t>
                      </a:r>
                      <a:endParaRPr lang="ru-RU" sz="2000" b="0" u="none" dirty="0"/>
                    </a:p>
                  </a:txBody>
                  <a:tcPr/>
                </a:tc>
              </a:tr>
              <a:tr h="463216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71 995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smtClean="0"/>
                        <a:t>р.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u="none" dirty="0" smtClean="0"/>
                        <a:t>49 892</a:t>
                      </a:r>
                      <a:r>
                        <a:rPr lang="ru-RU" sz="2000" b="0" u="none" baseline="0" dirty="0" smtClean="0"/>
                        <a:t> </a:t>
                      </a:r>
                      <a:r>
                        <a:rPr lang="ru-RU" sz="2000" b="0" u="none" baseline="0" dirty="0" smtClean="0"/>
                        <a:t>р.</a:t>
                      </a:r>
                      <a:endParaRPr lang="ru-RU" sz="2000" b="0" u="none" dirty="0"/>
                    </a:p>
                  </a:txBody>
                  <a:tcPr/>
                </a:tc>
              </a:tr>
              <a:tr h="46321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Культурно-массовая</a:t>
                      </a:r>
                      <a:r>
                        <a:rPr lang="ru-RU" baseline="0" dirty="0" smtClean="0"/>
                        <a:t>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1 265 838 р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u="sng" dirty="0" smtClean="0"/>
                        <a:t>1</a:t>
                      </a:r>
                      <a:r>
                        <a:rPr lang="ru-RU" sz="2000" b="1" u="sng" baseline="0" dirty="0" smtClean="0"/>
                        <a:t> 297 230</a:t>
                      </a:r>
                      <a:r>
                        <a:rPr lang="ru-RU" sz="2000" b="1" u="sng" dirty="0" smtClean="0"/>
                        <a:t> </a:t>
                      </a:r>
                      <a:r>
                        <a:rPr lang="ru-RU" sz="2000" b="1" u="sng" dirty="0" smtClean="0"/>
                        <a:t>р.</a:t>
                      </a:r>
                      <a:endParaRPr lang="ru-RU" sz="2000" b="1" u="sng" dirty="0"/>
                    </a:p>
                  </a:txBody>
                  <a:tcPr/>
                </a:tc>
              </a:tr>
              <a:tr h="46321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профсоюзного актива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93 182 р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28 802 </a:t>
                      </a:r>
                      <a:r>
                        <a:rPr lang="ru-RU" sz="2000" dirty="0" smtClean="0"/>
                        <a:t>р.</a:t>
                      </a:r>
                      <a:endParaRPr lang="ru-RU" sz="2000" dirty="0"/>
                    </a:p>
                  </a:txBody>
                  <a:tcPr/>
                </a:tc>
              </a:tr>
              <a:tr h="46321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</a:t>
                      </a:r>
                      <a:r>
                        <a:rPr lang="ru-RU" baseline="0" dirty="0" smtClean="0"/>
                        <a:t> «Заемные средства»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368 926 р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319 806 </a:t>
                      </a:r>
                      <a:r>
                        <a:rPr lang="ru-RU" sz="2000" dirty="0" smtClean="0"/>
                        <a:t>р.</a:t>
                      </a:r>
                      <a:endParaRPr lang="ru-RU" sz="2000" dirty="0"/>
                    </a:p>
                  </a:txBody>
                  <a:tcPr/>
                </a:tc>
              </a:tr>
              <a:tr h="463216">
                <a:tc>
                  <a:txBody>
                    <a:bodyPr/>
                    <a:lstStyle/>
                    <a:p>
                      <a:r>
                        <a:rPr lang="ru-RU" dirty="0" smtClean="0"/>
                        <a:t>Юридические консультации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3 900 </a:t>
                      </a:r>
                      <a:r>
                        <a:rPr lang="ru-RU" sz="2000" dirty="0" smtClean="0"/>
                        <a:t>р</a:t>
                      </a:r>
                      <a:r>
                        <a:rPr lang="ru-RU" sz="2000" dirty="0" smtClean="0"/>
                        <a:t>. + экономическая</a:t>
                      </a:r>
                      <a:r>
                        <a:rPr lang="ru-RU" sz="2000" baseline="0" dirty="0" smtClean="0"/>
                        <a:t> эффективность 870 000 р.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dirty="0" smtClean="0"/>
                        <a:t>2 500 </a:t>
                      </a:r>
                      <a:r>
                        <a:rPr lang="ru-RU" sz="2000" b="0" u="none" baseline="0" dirty="0" smtClean="0"/>
                        <a:t>р.+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экономическая</a:t>
                      </a:r>
                      <a:r>
                        <a:rPr lang="ru-RU" sz="2000" baseline="0" dirty="0" smtClean="0"/>
                        <a:t> эффективность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941 000 р.</a:t>
                      </a:r>
                      <a:endParaRPr lang="ru-RU" sz="2000" dirty="0" smtClean="0"/>
                    </a:p>
                    <a:p>
                      <a:pPr algn="r"/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8187" y="130629"/>
            <a:ext cx="954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000000"/>
                </a:solidFill>
              </a:rPr>
              <a:t>Расходы за </a:t>
            </a:r>
            <a:r>
              <a:rPr lang="ru-RU" sz="3200" dirty="0" smtClean="0">
                <a:solidFill>
                  <a:srgbClr val="000000"/>
                </a:solidFill>
              </a:rPr>
              <a:t>2017 </a:t>
            </a:r>
            <a:r>
              <a:rPr lang="ru-RU" sz="3200" dirty="0" smtClean="0">
                <a:solidFill>
                  <a:srgbClr val="000000"/>
                </a:solidFill>
              </a:rPr>
              <a:t>года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036" y="130175"/>
            <a:ext cx="103632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Итоги работы </a:t>
            </a:r>
            <a:r>
              <a:rPr lang="ru-RU" b="1" dirty="0" smtClean="0">
                <a:solidFill>
                  <a:srgbClr val="C00000"/>
                </a:solidFill>
              </a:rPr>
              <a:t>2017.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958109" y="1087437"/>
            <a:ext cx="10144991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1.Коллективные договоры во всех организациях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обеспечение </a:t>
            </a:r>
            <a:r>
              <a:rPr lang="ru-RU" sz="2400" b="1" dirty="0" smtClean="0"/>
              <a:t>100</a:t>
            </a:r>
            <a:r>
              <a:rPr lang="ru-RU" sz="2400" b="1" dirty="0" smtClean="0"/>
              <a:t>% (83%)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2.Увеличилось </a:t>
            </a:r>
            <a:r>
              <a:rPr lang="ru-RU" sz="2400" dirty="0" smtClean="0"/>
              <a:t>количество ППО которые объединяют </a:t>
            </a:r>
            <a:r>
              <a:rPr lang="ru-RU" sz="2400" dirty="0" smtClean="0"/>
              <a:t>более </a:t>
            </a:r>
            <a:r>
              <a:rPr lang="ru-RU" sz="2400" dirty="0" smtClean="0"/>
              <a:t>50</a:t>
            </a:r>
            <a:r>
              <a:rPr lang="ru-RU" sz="2400" dirty="0" smtClean="0"/>
              <a:t>% </a:t>
            </a:r>
          </a:p>
          <a:p>
            <a:pPr marL="0" indent="0">
              <a:buNone/>
            </a:pPr>
            <a:r>
              <a:rPr lang="ru-RU" sz="2400" b="1" dirty="0" smtClean="0"/>
              <a:t>53 = 63,8% (56%)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/>
              <a:t>3</a:t>
            </a:r>
            <a:r>
              <a:rPr lang="ru-RU" sz="2400" dirty="0" smtClean="0"/>
              <a:t>. Усиление роли ППО в образовательных учреждениях </a:t>
            </a:r>
            <a:r>
              <a:rPr lang="ru-RU" sz="2400" b="1" dirty="0" smtClean="0"/>
              <a:t>налажена </a:t>
            </a:r>
            <a:r>
              <a:rPr lang="ru-RU" sz="2400" b="1" dirty="0" smtClean="0"/>
              <a:t>система работы УпоОТ</a:t>
            </a:r>
            <a:r>
              <a:rPr lang="ru-RU" sz="2400" b="1" dirty="0"/>
              <a:t> </a:t>
            </a:r>
            <a:r>
              <a:rPr lang="ru-RU" sz="2400" b="1" dirty="0" smtClean="0"/>
              <a:t>– 58</a:t>
            </a:r>
            <a:r>
              <a:rPr lang="ru-RU" sz="2400" b="1" dirty="0" smtClean="0"/>
              <a:t>% (32%)</a:t>
            </a:r>
          </a:p>
          <a:p>
            <a:pPr marL="0" indent="0">
              <a:buNone/>
            </a:pPr>
            <a:r>
              <a:rPr lang="ru-RU" sz="2400" b="1" dirty="0" err="1" smtClean="0"/>
              <a:t>УпоПВ</a:t>
            </a:r>
            <a:r>
              <a:rPr lang="ru-RU" sz="2400" b="1" dirty="0" smtClean="0"/>
              <a:t> </a:t>
            </a:r>
            <a:r>
              <a:rPr lang="ru-RU" sz="2400" b="1" dirty="0" smtClean="0"/>
              <a:t>– 49,2</a:t>
            </a:r>
            <a:r>
              <a:rPr lang="ru-RU" sz="2400" b="1" dirty="0" smtClean="0"/>
              <a:t>% (0)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/>
              <a:t>4</a:t>
            </a:r>
            <a:r>
              <a:rPr lang="ru-RU" sz="2400" dirty="0" smtClean="0"/>
              <a:t>. В системе проводится обучение по ОТ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посещаемость </a:t>
            </a:r>
            <a:r>
              <a:rPr lang="ru-RU" sz="2400" b="1" dirty="0" smtClean="0"/>
              <a:t>57,9</a:t>
            </a:r>
            <a:r>
              <a:rPr lang="ru-RU" sz="2400" b="1" dirty="0" smtClean="0"/>
              <a:t>% (32%)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5.Соглашение по ОТ и акты выполнения соглашения в образовательных учреждениях 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75%(30%)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294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878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2018 год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5" y="4060544"/>
            <a:ext cx="2743200" cy="238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40000" y="1316631"/>
            <a:ext cx="904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совершенствование работы по мотивации профсоюзного членства; увеличение процента членства;</a:t>
            </a:r>
          </a:p>
          <a:p>
            <a:r>
              <a:rPr lang="ru-RU" sz="2400" dirty="0" smtClean="0"/>
              <a:t>- совершенствование критериев и оценка эффективности деятельности ППО и структурных подразделений ППО;</a:t>
            </a:r>
          </a:p>
          <a:p>
            <a:r>
              <a:rPr lang="ru-RU" sz="2400" dirty="0" smtClean="0"/>
              <a:t>- совершенствование работы структурных подразделений первичных профсоюзных организаций;</a:t>
            </a:r>
          </a:p>
          <a:p>
            <a:r>
              <a:rPr lang="ru-RU" sz="2400" dirty="0" smtClean="0"/>
              <a:t>- развитие новых направлений системы информационной работы;</a:t>
            </a:r>
          </a:p>
          <a:p>
            <a:r>
              <a:rPr lang="ru-RU" sz="2400" dirty="0" smtClean="0"/>
              <a:t>- повышение компетентности профсоюзного актива в вопросах трудового законодательства, законодательства по охране труда, информационно-коммуникационных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07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2" y="1379537"/>
            <a:ext cx="4732658" cy="4691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0" y="274638"/>
            <a:ext cx="6565900" cy="579596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новыми силами, к новым вершинам с ПРОФСОЮЗОМ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867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и численность Серовской городской организации Профсоюза работников народного образования  и науки РФ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454227" y="1277957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86430" y="1417637"/>
            <a:ext cx="6907576" cy="4950111"/>
          </a:xfrm>
          <a:prstGeom prst="triangl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3844" y="2083879"/>
            <a:ext cx="6907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Комитет</a:t>
            </a:r>
            <a:endParaRPr lang="ru-RU" sz="44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572440" y="2853320"/>
            <a:ext cx="493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ППО и СП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322" y="1560659"/>
            <a:ext cx="530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Президиум СГО Профсоюза 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4906" y="3376540"/>
            <a:ext cx="88079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52 образовательные организации( юридические лица) + 31 филиал</a:t>
            </a:r>
          </a:p>
          <a:p>
            <a:r>
              <a:rPr lang="ru-RU" dirty="0" smtClean="0"/>
              <a:t>29 общеобразовательные организации</a:t>
            </a:r>
          </a:p>
          <a:p>
            <a:r>
              <a:rPr lang="ru-RU" dirty="0" smtClean="0"/>
              <a:t>13 дошкольные образовательные организации</a:t>
            </a:r>
          </a:p>
          <a:p>
            <a:r>
              <a:rPr lang="ru-RU" dirty="0" smtClean="0"/>
              <a:t>05 образовательные организации дополнительного образования</a:t>
            </a:r>
          </a:p>
          <a:p>
            <a:r>
              <a:rPr lang="ru-RU" dirty="0" smtClean="0"/>
              <a:t>04 организации профессионального образования</a:t>
            </a:r>
          </a:p>
          <a:p>
            <a:r>
              <a:rPr lang="ru-RU" dirty="0" smtClean="0"/>
              <a:t>01 организация системы образования</a:t>
            </a:r>
          </a:p>
          <a:p>
            <a:r>
              <a:rPr lang="ru-RU" dirty="0" smtClean="0"/>
              <a:t>01 ППО неработающих пенсионеров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7456" y="5469422"/>
            <a:ext cx="9485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492 (2 300) </a:t>
            </a:r>
            <a:r>
              <a:rPr lang="ru-RU" sz="2800" dirty="0" smtClean="0">
                <a:solidFill>
                  <a:srgbClr val="C00000"/>
                </a:solidFill>
              </a:rPr>
              <a:t>члена </a:t>
            </a:r>
            <a:r>
              <a:rPr lang="ru-RU" sz="2800" dirty="0" smtClean="0">
                <a:solidFill>
                  <a:srgbClr val="C00000"/>
                </a:solidFill>
              </a:rPr>
              <a:t>Профсоюза,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из </a:t>
            </a:r>
            <a:r>
              <a:rPr lang="ru-RU" sz="2800" dirty="0" smtClean="0">
                <a:solidFill>
                  <a:srgbClr val="C00000"/>
                </a:solidFill>
              </a:rPr>
              <a:t>них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(2 092) </a:t>
            </a:r>
            <a:r>
              <a:rPr lang="ru-RU" sz="2800" dirty="0" smtClean="0">
                <a:solidFill>
                  <a:srgbClr val="C00000"/>
                </a:solidFill>
              </a:rPr>
              <a:t>работающих.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9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2813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Профсоюзным членством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82317"/>
              </p:ext>
            </p:extLst>
          </p:nvPr>
        </p:nvGraphicFramePr>
        <p:xfrm>
          <a:off x="2038121" y="1211855"/>
          <a:ext cx="8736375" cy="43613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7556"/>
                <a:gridCol w="1542738"/>
                <a:gridCol w="1158578"/>
                <a:gridCol w="1542738"/>
                <a:gridCol w="1158578"/>
                <a:gridCol w="1347609"/>
                <a:gridCol w="1158578"/>
              </a:tblGrid>
              <a:tr h="2213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работающих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членов Профсоюза работающих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членства в Профсоюзе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2092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2132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- 0,3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УДАРНИКИ 2017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(процент членства выше областного показателя 67%)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0839" y="1750713"/>
            <a:ext cx="10124501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u="sng" dirty="0" smtClean="0"/>
              <a:t>1.МБОУ СОШ №21 (с филиалом)</a:t>
            </a:r>
          </a:p>
          <a:p>
            <a:r>
              <a:rPr lang="ru-RU" b="1" dirty="0" smtClean="0"/>
              <a:t>2.МКОУ ООШ с. Филькино (с филиалом)</a:t>
            </a:r>
          </a:p>
          <a:p>
            <a:r>
              <a:rPr lang="ru-RU" b="1" u="sng" dirty="0" smtClean="0"/>
              <a:t>3.МАОУ СОШ №1 «Полифорум»</a:t>
            </a:r>
          </a:p>
          <a:p>
            <a:r>
              <a:rPr lang="ru-RU" b="1" u="sng" dirty="0" smtClean="0"/>
              <a:t>4.МБОУ СОШ №19</a:t>
            </a:r>
          </a:p>
          <a:p>
            <a:r>
              <a:rPr lang="ru-RU" b="1" u="sng" dirty="0" smtClean="0"/>
              <a:t>5.МБОУ ООШ №26</a:t>
            </a:r>
          </a:p>
          <a:p>
            <a:r>
              <a:rPr lang="ru-RU" b="1" u="sng" dirty="0" smtClean="0"/>
              <a:t>6.МБОУ СОШ с. Кошай</a:t>
            </a:r>
          </a:p>
          <a:p>
            <a:r>
              <a:rPr lang="ru-RU" b="1" u="sng" dirty="0" smtClean="0"/>
              <a:t>7.МБОУ СОШ №4 </a:t>
            </a:r>
            <a:r>
              <a:rPr lang="ru-RU" b="1" u="sng" dirty="0" err="1" smtClean="0"/>
              <a:t>р.п</a:t>
            </a:r>
            <a:r>
              <a:rPr lang="ru-RU" b="1" u="sng" dirty="0" smtClean="0"/>
              <a:t>. Сосьва</a:t>
            </a:r>
          </a:p>
          <a:p>
            <a:r>
              <a:rPr lang="ru-RU" b="1" u="sng" dirty="0" smtClean="0"/>
              <a:t>8.МБДОУ №16 «Тополек» (с филиалами)</a:t>
            </a:r>
          </a:p>
          <a:p>
            <a:r>
              <a:rPr lang="ru-RU" b="1" u="sng" dirty="0" smtClean="0"/>
              <a:t>9.МБДОУ №18 «Яблонька» (с филиалами)</a:t>
            </a:r>
          </a:p>
          <a:p>
            <a:r>
              <a:rPr lang="ru-RU" b="1" u="sng" dirty="0" smtClean="0"/>
              <a:t>10. Филиал МАДОУ №21 – ДОУ №3 «Солнечный зайчик»</a:t>
            </a:r>
          </a:p>
          <a:p>
            <a:r>
              <a:rPr lang="ru-RU" b="1" u="sng" dirty="0" smtClean="0"/>
              <a:t>11.Филиал МАДОУ №21 – ДОУ №26 «Росточек»</a:t>
            </a:r>
          </a:p>
          <a:p>
            <a:r>
              <a:rPr lang="ru-RU" b="1" u="sng" dirty="0" smtClean="0"/>
              <a:t>12.МАДОУ №25 «Дельфинчик» (с филиалом)</a:t>
            </a:r>
          </a:p>
          <a:p>
            <a:r>
              <a:rPr lang="ru-RU" b="1" u="sng" dirty="0" smtClean="0"/>
              <a:t>13.МДОУ №33 «Веснушки»</a:t>
            </a:r>
          </a:p>
          <a:p>
            <a:r>
              <a:rPr lang="ru-RU" b="1" dirty="0" smtClean="0"/>
              <a:t>14.Филиал МАДОУ №38 – ДОУ №14 «Теремок»</a:t>
            </a:r>
          </a:p>
          <a:p>
            <a:r>
              <a:rPr lang="ru-RU" b="1" dirty="0" smtClean="0"/>
              <a:t>15.Филиал МАДОУ №38 – ДОУ №31 «Колокольчик»</a:t>
            </a:r>
          </a:p>
          <a:p>
            <a:r>
              <a:rPr lang="ru-RU" b="1" dirty="0" smtClean="0"/>
              <a:t>16.Филиал МАДОУ №42 – ДОУ №51 «Улыбка»</a:t>
            </a:r>
          </a:p>
          <a:p>
            <a:r>
              <a:rPr lang="ru-RU" b="1" dirty="0" smtClean="0"/>
              <a:t>17.Филиал МАДОУ №49 – ДОУ №5 «Ручеек»</a:t>
            </a:r>
          </a:p>
          <a:p>
            <a:r>
              <a:rPr lang="ru-RU" b="1" dirty="0" smtClean="0"/>
              <a:t>18.Филиал </a:t>
            </a:r>
            <a:r>
              <a:rPr lang="ru-RU" b="1" dirty="0"/>
              <a:t>МАДОУ №49 – ДОУ </a:t>
            </a:r>
            <a:r>
              <a:rPr lang="ru-RU" b="1" dirty="0" smtClean="0"/>
              <a:t>№30 «Одуванчик»</a:t>
            </a:r>
          </a:p>
          <a:p>
            <a:r>
              <a:rPr lang="ru-RU" b="1" u="sng" dirty="0" smtClean="0"/>
              <a:t>19.МАОУ ДО «Центр детского творчества»</a:t>
            </a:r>
          </a:p>
          <a:p>
            <a:endParaRPr lang="ru-RU" b="1" dirty="0"/>
          </a:p>
          <a:p>
            <a:endParaRPr lang="ru-RU" sz="1600" b="1" dirty="0" smtClean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9567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7352"/>
            <a:ext cx="10972800" cy="672813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 СГО Профсоюза 2017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05614"/>
              </p:ext>
            </p:extLst>
          </p:nvPr>
        </p:nvGraphicFramePr>
        <p:xfrm>
          <a:off x="2038120" y="760165"/>
          <a:ext cx="9544280" cy="60978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59549"/>
                <a:gridCol w="5684731"/>
              </a:tblGrid>
              <a:tr h="5325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Категория </a:t>
                      </a:r>
                      <a:endParaRPr lang="ru-RU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Количество, руководители.</a:t>
                      </a:r>
                      <a:endParaRPr lang="ru-RU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11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комитет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 человек</a:t>
                      </a:r>
                      <a:endParaRPr lang="ru-RU" sz="1400" dirty="0"/>
                    </a:p>
                  </a:txBody>
                  <a:tcPr/>
                </a:tc>
              </a:tr>
              <a:tr h="3811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Президиум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 человек</a:t>
                      </a:r>
                      <a:endParaRPr lang="ru-RU" sz="1400" dirty="0"/>
                    </a:p>
                  </a:txBody>
                  <a:tcPr/>
                </a:tc>
              </a:tr>
              <a:tr h="3811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Штатные</a:t>
                      </a:r>
                      <a:r>
                        <a:rPr lang="ru-RU" sz="1400" baseline="0" dirty="0" smtClean="0"/>
                        <a:t> сотрудники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человека</a:t>
                      </a:r>
                      <a:endParaRPr lang="ru-RU" sz="1400" dirty="0"/>
                    </a:p>
                  </a:txBody>
                  <a:tcPr/>
                </a:tc>
              </a:tr>
              <a:tr h="3811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Внештатные сотрудники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517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ВТИТ (технический</a:t>
                      </a:r>
                      <a:r>
                        <a:rPr lang="ru-RU" sz="1400" baseline="0" dirty="0" smtClean="0"/>
                        <a:t> инспектор труда)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человека </a:t>
                      </a:r>
                    </a:p>
                    <a:p>
                      <a:r>
                        <a:rPr lang="ru-RU" sz="1400" dirty="0" smtClean="0"/>
                        <a:t>Кошкина Елена Васильевна</a:t>
                      </a:r>
                    </a:p>
                    <a:p>
                      <a:r>
                        <a:rPr lang="ru-RU" sz="1400" u="sng" dirty="0" smtClean="0"/>
                        <a:t>Котомцева Лариса Михайловна</a:t>
                      </a:r>
                      <a:endParaRPr lang="ru-RU" sz="1400" u="sng" dirty="0"/>
                    </a:p>
                  </a:txBody>
                  <a:tcPr/>
                </a:tc>
              </a:tr>
              <a:tr h="5325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ВПИТ (правовой инспектор труда)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человек </a:t>
                      </a:r>
                    </a:p>
                    <a:p>
                      <a:r>
                        <a:rPr lang="ru-RU" sz="1400" dirty="0" smtClean="0"/>
                        <a:t>Сомова Екатерина Владимировна</a:t>
                      </a:r>
                      <a:endParaRPr lang="ru-RU" sz="1400" dirty="0"/>
                    </a:p>
                  </a:txBody>
                  <a:tcPr/>
                </a:tc>
              </a:tr>
              <a:tr h="5325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Специалист по спортивной работе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человек </a:t>
                      </a:r>
                    </a:p>
                    <a:p>
                      <a:r>
                        <a:rPr lang="ru-RU" sz="1400" dirty="0" smtClean="0"/>
                        <a:t>Гребенщиков Николай Александрович</a:t>
                      </a:r>
                      <a:endParaRPr lang="ru-RU" sz="1400" dirty="0"/>
                    </a:p>
                  </a:txBody>
                  <a:tcPr/>
                </a:tc>
              </a:tr>
              <a:tr h="5325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Специалист по информационной работе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человек</a:t>
                      </a:r>
                    </a:p>
                    <a:p>
                      <a:r>
                        <a:rPr lang="ru-RU" sz="1400" dirty="0" err="1" smtClean="0"/>
                        <a:t>Хакимуллина</a:t>
                      </a:r>
                      <a:r>
                        <a:rPr lang="ru-RU" sz="1400" dirty="0" smtClean="0"/>
                        <a:t> Елена Владимировна</a:t>
                      </a:r>
                      <a:endParaRPr lang="ru-RU" sz="1400" dirty="0"/>
                    </a:p>
                  </a:txBody>
                  <a:tcPr/>
                </a:tc>
              </a:tr>
              <a:tr h="10963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КРК (контрольно-ревизионная</a:t>
                      </a:r>
                      <a:r>
                        <a:rPr lang="ru-RU" sz="1600" baseline="0" dirty="0" smtClean="0"/>
                        <a:t> комиссия)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человека</a:t>
                      </a:r>
                    </a:p>
                    <a:p>
                      <a:r>
                        <a:rPr lang="ru-RU" sz="1600" dirty="0" smtClean="0"/>
                        <a:t>Лазарева Вера Николаевна</a:t>
                      </a:r>
                    </a:p>
                    <a:p>
                      <a:r>
                        <a:rPr lang="ru-RU" sz="1600" dirty="0" smtClean="0"/>
                        <a:t>Белых Лариса Анатольевна</a:t>
                      </a:r>
                    </a:p>
                    <a:p>
                      <a:r>
                        <a:rPr lang="ru-RU" sz="1600" dirty="0" err="1" smtClean="0"/>
                        <a:t>Кирпикова</a:t>
                      </a:r>
                      <a:r>
                        <a:rPr lang="ru-RU" sz="1600" baseline="0" dirty="0" smtClean="0"/>
                        <a:t> Галина Геннадьевна</a:t>
                      </a:r>
                      <a:endParaRPr lang="ru-RU" sz="1600" dirty="0"/>
                    </a:p>
                  </a:txBody>
                  <a:tcPr/>
                </a:tc>
              </a:tr>
              <a:tr h="5951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СМП (совет молодых педагогов)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человек </a:t>
                      </a:r>
                    </a:p>
                    <a:p>
                      <a:r>
                        <a:rPr lang="ru-RU" sz="1600" baseline="0" dirty="0" smtClean="0"/>
                        <a:t>Лаврова Екатерина Сергеевна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73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выборных органов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4381"/>
              </p:ext>
            </p:extLst>
          </p:nvPr>
        </p:nvGraphicFramePr>
        <p:xfrm>
          <a:off x="268995" y="2104223"/>
          <a:ext cx="11313405" cy="42042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270"/>
                <a:gridCol w="7662135"/>
              </a:tblGrid>
              <a:tr h="1430601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Президиум 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0" dirty="0" smtClean="0"/>
                        <a:t>1.Координация работы ГК,ППО,СПО.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0" dirty="0" smtClean="0"/>
                        <a:t>2.Утверждение и реализация планов ГК.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0" dirty="0" smtClean="0"/>
                        <a:t>3.Активное</a:t>
                      </a:r>
                      <a:r>
                        <a:rPr lang="ru-RU" sz="1600" b="0" baseline="0" dirty="0" smtClean="0"/>
                        <a:t> участие в проверках.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0" baseline="0" dirty="0" smtClean="0"/>
                        <a:t>4.Закрепление за каждым членом Президиума обязанностей по реализации задач ГК.</a:t>
                      </a:r>
                      <a:endParaRPr lang="ru-RU" sz="1600" b="0" dirty="0"/>
                    </a:p>
                  </a:txBody>
                  <a:tcPr/>
                </a:tc>
              </a:tr>
              <a:tr h="2722757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Штатные</a:t>
                      </a:r>
                      <a:r>
                        <a:rPr lang="ru-RU" sz="1800" b="0" baseline="0" dirty="0" smtClean="0"/>
                        <a:t> сотрудники  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1.Представительство на всех уровнях, повышение социального положения членов профсоюза.</a:t>
                      </a:r>
                    </a:p>
                    <a:p>
                      <a:r>
                        <a:rPr lang="ru-RU" sz="1600" b="0" dirty="0" smtClean="0"/>
                        <a:t>2.Организация обучения внештатных сотрудников.</a:t>
                      </a:r>
                    </a:p>
                    <a:p>
                      <a:r>
                        <a:rPr lang="ru-RU" sz="1600" b="0" dirty="0" smtClean="0"/>
                        <a:t>3.Разработка и реализация планов.</a:t>
                      </a:r>
                    </a:p>
                    <a:p>
                      <a:r>
                        <a:rPr lang="ru-RU" sz="1600" b="0" dirty="0" smtClean="0"/>
                        <a:t>4.</a:t>
                      </a:r>
                      <a:r>
                        <a:rPr lang="ru-RU" sz="1600" b="0" baseline="0" dirty="0" smtClean="0"/>
                        <a:t>Проведено: </a:t>
                      </a:r>
                    </a:p>
                    <a:p>
                      <a:r>
                        <a:rPr lang="ru-RU" sz="1600" b="0" baseline="0" dirty="0" smtClean="0"/>
                        <a:t>1 пленарное заседание,</a:t>
                      </a:r>
                    </a:p>
                    <a:p>
                      <a:r>
                        <a:rPr lang="ru-RU" sz="1600" b="0" baseline="0" dirty="0" smtClean="0"/>
                        <a:t>9 заседаний Президиума.</a:t>
                      </a:r>
                    </a:p>
                    <a:p>
                      <a:r>
                        <a:rPr lang="ru-RU" sz="1600" b="0" baseline="0" dirty="0" smtClean="0"/>
                        <a:t>12 комиссий при управлении и администрации муниципалитета</a:t>
                      </a:r>
                    </a:p>
                    <a:p>
                      <a:r>
                        <a:rPr lang="ru-RU" sz="1600" b="0" baseline="0" dirty="0" smtClean="0"/>
                        <a:t>31 семинар для разных категорий Профсоюзного актива</a:t>
                      </a:r>
                    </a:p>
                    <a:p>
                      <a:r>
                        <a:rPr lang="ru-RU" sz="1600" b="0" baseline="0" dirty="0" smtClean="0"/>
                        <a:t>13 встреч с трудовыми коллективами</a:t>
                      </a:r>
                    </a:p>
                    <a:p>
                      <a:r>
                        <a:rPr lang="ru-RU" sz="1600" b="0" baseline="0" dirty="0" smtClean="0"/>
                        <a:t>83 посещения во время приемки образовательных учреждений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2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80037"/>
              </p:ext>
            </p:extLst>
          </p:nvPr>
        </p:nvGraphicFramePr>
        <p:xfrm>
          <a:off x="363557" y="157807"/>
          <a:ext cx="10675344" cy="635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311"/>
                <a:gridCol w="6075033"/>
              </a:tblGrid>
              <a:tr h="191460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ВТИТ 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(технический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инспектор труда)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1.Обучение уполномоченных по охране труда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5 (2) 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семинаров</a:t>
                      </a:r>
                      <a:endParaRPr lang="ru-RU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2.Участие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в комиссии по приемке образовательных учреждений 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80 (78)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ППО И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СП.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3.Проведено 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26 (13)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плановых проверок (выдача рекомендаций по устранению нарушений).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13 (9)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организаций проверено в рамках региональной областной проверки, совместной областной проверки Профсоюза и Прокуратуры.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9 (6)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вопросов на заседании Президиума.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59326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ВПИТ </a:t>
                      </a:r>
                    </a:p>
                    <a:p>
                      <a:r>
                        <a:rPr lang="ru-RU" sz="1800" b="0" dirty="0" smtClean="0"/>
                        <a:t>(правовой инспектор труда)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1.Обучение уполномоченных по правовым вопросам</a:t>
                      </a:r>
                      <a:r>
                        <a:rPr lang="ru-RU" sz="1400" baseline="0" dirty="0" smtClean="0"/>
                        <a:t> – </a:t>
                      </a:r>
                      <a:r>
                        <a:rPr lang="ru-RU" sz="1400" b="1" u="sng" baseline="0" dirty="0" smtClean="0"/>
                        <a:t>4 (2) </a:t>
                      </a:r>
                      <a:r>
                        <a:rPr lang="ru-RU" sz="1400" b="1" u="sng" baseline="0" dirty="0" smtClean="0"/>
                        <a:t>семинара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2.</a:t>
                      </a:r>
                      <a:r>
                        <a:rPr lang="ru-RU" sz="1400" b="1" u="sng" dirty="0" smtClean="0"/>
                        <a:t>13 (10)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проверок по соблюдению трудового законодательства.</a:t>
                      </a:r>
                    </a:p>
                    <a:p>
                      <a:r>
                        <a:rPr lang="ru-RU" sz="1400" baseline="0" dirty="0" smtClean="0"/>
                        <a:t>3</a:t>
                      </a:r>
                      <a:r>
                        <a:rPr lang="ru-RU" sz="1400" baseline="0" dirty="0" smtClean="0"/>
                        <a:t>.</a:t>
                      </a:r>
                      <a:r>
                        <a:rPr lang="ru-RU" sz="1400" b="1" u="sng" baseline="0" dirty="0" smtClean="0"/>
                        <a:t> 35 (9)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организаций в рамках РТП 2017.</a:t>
                      </a:r>
                    </a:p>
                    <a:p>
                      <a:r>
                        <a:rPr lang="ru-RU" sz="1400" baseline="0" dirty="0" smtClean="0"/>
                        <a:t>4.</a:t>
                      </a:r>
                      <a:r>
                        <a:rPr lang="ru-RU" sz="1400" b="1" u="sng" baseline="0" dirty="0" smtClean="0"/>
                        <a:t>18 (10)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организаций прошли экспертизу КД, действующих в образовательных организациях.</a:t>
                      </a:r>
                    </a:p>
                    <a:p>
                      <a:r>
                        <a:rPr lang="ru-RU" sz="1400" baseline="0" dirty="0" smtClean="0"/>
                        <a:t>5. </a:t>
                      </a:r>
                      <a:r>
                        <a:rPr lang="ru-RU" sz="1400" b="1" u="sng" baseline="0" dirty="0" smtClean="0"/>
                        <a:t>7 (6) </a:t>
                      </a:r>
                      <a:r>
                        <a:rPr lang="ru-RU" sz="1400" baseline="0" dirty="0" smtClean="0"/>
                        <a:t>вопросов на заседании Президиума.</a:t>
                      </a:r>
                      <a:endParaRPr lang="ru-RU" sz="1400" dirty="0" smtClean="0"/>
                    </a:p>
                  </a:txBody>
                  <a:tcPr/>
                </a:tc>
              </a:tr>
              <a:tr h="2680078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Специалист по спортивной работе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1.Проведение Спартакиады</a:t>
                      </a:r>
                      <a:r>
                        <a:rPr lang="ru-RU" sz="1400" baseline="0" dirty="0" smtClean="0"/>
                        <a:t> работников образовательных организаций.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84655"/>
              </p:ext>
            </p:extLst>
          </p:nvPr>
        </p:nvGraphicFramePr>
        <p:xfrm>
          <a:off x="4155175" y="4305885"/>
          <a:ext cx="6455886" cy="240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962"/>
                <a:gridCol w="2151962"/>
                <a:gridCol w="2151962"/>
              </a:tblGrid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Соревнования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Лыжи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 апреля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Настольный теннис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октября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06 по 09 декабря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Бильярд</a:t>
                      </a:r>
                      <a:endParaRPr lang="ru-RU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марта</a:t>
                      </a:r>
                      <a:endParaRPr lang="ru-RU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Пейнтбол</a:t>
                      </a:r>
                      <a:endParaRPr lang="ru-RU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января </a:t>
                      </a:r>
                      <a:endParaRPr lang="ru-RU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707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(495)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7" y="4949327"/>
            <a:ext cx="2353937" cy="176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14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13225"/>
              </p:ext>
            </p:extLst>
          </p:nvPr>
        </p:nvGraphicFramePr>
        <p:xfrm>
          <a:off x="583895" y="407623"/>
          <a:ext cx="10576192" cy="535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887"/>
                <a:gridCol w="5777305"/>
              </a:tblGrid>
              <a:tr h="119841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Специалист по информационной работе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1.Информирование в сообществе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о работе ГК Профсоюза.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2. Представление ГК на сайте областной организации 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2"/>
                        </a:rPr>
                        <a:t>www.eseur.ru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</a:rPr>
                        <a:t>(15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 (9)</a:t>
                      </a: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</a:rPr>
                        <a:t>статей )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3.Запуск сайта ГО </a:t>
                      </a:r>
                      <a:r>
                        <a:rPr lang="en-US" sz="3600" b="0" u="sng" dirty="0" smtClean="0">
                          <a:solidFill>
                            <a:schemeClr val="tx1"/>
                          </a:solidFill>
                        </a:rPr>
                        <a:t>serovprof.ru </a:t>
                      </a:r>
                      <a:endParaRPr lang="ru-RU" sz="36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9055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КРК (контрольно-ревизионная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комиссия)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Контроль за финансовой деятельностью ГК.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проверок по перечислению Профсоюзных взносов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8 (5)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организаций.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Акты о финансово-хозяйственной деятельности ППО и СПО.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3388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СМП (совет молодых педагогов)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1.Содействие становлению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молодых специалистов.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2.Взаимодействие с социальными партнерами для поднятия престижа профессий образовательных организаций.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3.Сопровождение молодых специалистов, укрепление статуса работников образования.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4.Проведение социального проекта «Миссия мама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2017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».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5.Организация и проведение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окружного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молодежного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форума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(56 (32) </a:t>
                      </a: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участника).</a:t>
                      </a:r>
                      <a:endParaRPr lang="ru-RU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" y="4631672"/>
            <a:ext cx="2043017" cy="153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50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7" y="115644"/>
            <a:ext cx="11166438" cy="62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060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союз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офсоюз" id="{BD653109-A7E2-4005-94AA-503E54A41507}" vid="{DFD35EA3-D79C-47A7-A881-9C3958426A0E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Профсоюз</Template>
  <TotalTime>486</TotalTime>
  <Words>2023</Words>
  <Application>Microsoft Office PowerPoint</Application>
  <PresentationFormat>Широкоэкранный</PresentationFormat>
  <Paragraphs>368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Профсоюз</vt:lpstr>
      <vt:lpstr>Специальное оформление</vt:lpstr>
      <vt:lpstr>1_Специальное оформление</vt:lpstr>
      <vt:lpstr>ИТОГИ РАБОТЫ ГОРОДСКОЙ ОРГАНИЗАЦИИ </vt:lpstr>
      <vt:lpstr>Структура и численность Серовской городской организации Профсоюза работников народного образования  и науки РФ</vt:lpstr>
      <vt:lpstr>Охват Профсоюзным членством</vt:lpstr>
      <vt:lpstr>Организации – УДАРНИКИ 2017 (процент членства выше областного показателя 67%)</vt:lpstr>
      <vt:lpstr>Актив СГО Профсоюза 2017</vt:lpstr>
      <vt:lpstr>Работа выборных органов</vt:lpstr>
      <vt:lpstr>Презентация PowerPoint</vt:lpstr>
      <vt:lpstr>Презентация PowerPoint</vt:lpstr>
      <vt:lpstr>Презентация PowerPoint</vt:lpstr>
      <vt:lpstr>Социальные льготы и гарантии членам Профсоюза в 2017 году.</vt:lpstr>
      <vt:lpstr>Награждение Профсоюзного  актива 2017</vt:lpstr>
      <vt:lpstr>Награждение 2017 Конкурсы</vt:lpstr>
      <vt:lpstr>Презентация PowerPoint</vt:lpstr>
      <vt:lpstr>Презентация PowerPoint</vt:lpstr>
      <vt:lpstr>Итоги работы 2017.</vt:lpstr>
      <vt:lpstr>Задачи на 2018 год</vt:lpstr>
      <vt:lpstr>С новыми силами, к новым вершинам с ПРОФСОЮЗОМ!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ГОРОДСКОЙ ОРГАНИЗАЦИИ </dc:title>
  <dc:creator>Алёна</dc:creator>
  <cp:lastModifiedBy>Алёна</cp:lastModifiedBy>
  <cp:revision>154</cp:revision>
  <cp:lastPrinted>2018-01-30T13:58:17Z</cp:lastPrinted>
  <dcterms:created xsi:type="dcterms:W3CDTF">2017-01-26T06:01:16Z</dcterms:created>
  <dcterms:modified xsi:type="dcterms:W3CDTF">2018-02-01T04:50:53Z</dcterms:modified>
</cp:coreProperties>
</file>