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96" r:id="rId3"/>
    <p:sldMasterId id="2147483708" r:id="rId4"/>
    <p:sldMasterId id="2147483720" r:id="rId5"/>
    <p:sldMasterId id="2147483732" r:id="rId6"/>
    <p:sldMasterId id="2147483744" r:id="rId7"/>
  </p:sldMasterIdLst>
  <p:sldIdLst>
    <p:sldId id="257" r:id="rId8"/>
    <p:sldId id="258" r:id="rId9"/>
    <p:sldId id="260" r:id="rId10"/>
    <p:sldId id="261" r:id="rId11"/>
    <p:sldId id="295" r:id="rId12"/>
    <p:sldId id="262" r:id="rId13"/>
    <p:sldId id="263" r:id="rId14"/>
    <p:sldId id="282" r:id="rId15"/>
    <p:sldId id="296" r:id="rId16"/>
    <p:sldId id="264" r:id="rId17"/>
    <p:sldId id="265" r:id="rId18"/>
    <p:sldId id="275" r:id="rId19"/>
    <p:sldId id="278" r:id="rId20"/>
    <p:sldId id="277" r:id="rId21"/>
    <p:sldId id="284" r:id="rId22"/>
    <p:sldId id="283" r:id="rId23"/>
    <p:sldId id="285" r:id="rId24"/>
    <p:sldId id="286" r:id="rId25"/>
    <p:sldId id="305" r:id="rId26"/>
    <p:sldId id="307" r:id="rId27"/>
    <p:sldId id="308" r:id="rId28"/>
    <p:sldId id="309" r:id="rId29"/>
    <p:sldId id="310" r:id="rId30"/>
    <p:sldId id="311" r:id="rId31"/>
    <p:sldId id="287" r:id="rId32"/>
    <p:sldId id="301" r:id="rId33"/>
    <p:sldId id="289" r:id="rId34"/>
    <p:sldId id="292" r:id="rId35"/>
    <p:sldId id="299" r:id="rId36"/>
    <p:sldId id="302" r:id="rId37"/>
    <p:sldId id="300" r:id="rId38"/>
    <p:sldId id="294" r:id="rId3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F4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27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theme" Target="theme/theme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88E5401-CD5D-401A-A71D-1473E8D7E9ED}" type="datetimeFigureOut">
              <a:rPr lang="ru-RU" smtClean="0"/>
              <a:t>03.04.2018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96DB023-E804-4507-B4BD-A650AF18EB02}" type="slidenum">
              <a:rPr lang="ru-RU" smtClean="0"/>
              <a:t>‹#›</a:t>
            </a:fld>
            <a:endParaRPr lang="ru-RU" dirty="0"/>
          </a:p>
        </p:txBody>
      </p:sp>
    </p:spTree>
    <p:extLst>
      <p:ext uri="{BB962C8B-B14F-4D97-AF65-F5344CB8AC3E}">
        <p14:creationId xmlns:p14="http://schemas.microsoft.com/office/powerpoint/2010/main" val="395038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88E5401-CD5D-401A-A71D-1473E8D7E9ED}" type="datetimeFigureOut">
              <a:rPr lang="ru-RU" smtClean="0"/>
              <a:t>03.04.2018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96DB023-E804-4507-B4BD-A650AF18EB02}" type="slidenum">
              <a:rPr lang="ru-RU" smtClean="0"/>
              <a:t>‹#›</a:t>
            </a:fld>
            <a:endParaRPr lang="ru-RU" dirty="0"/>
          </a:p>
        </p:txBody>
      </p:sp>
    </p:spTree>
    <p:extLst>
      <p:ext uri="{BB962C8B-B14F-4D97-AF65-F5344CB8AC3E}">
        <p14:creationId xmlns:p14="http://schemas.microsoft.com/office/powerpoint/2010/main" val="761771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88E5401-CD5D-401A-A71D-1473E8D7E9ED}" type="datetimeFigureOut">
              <a:rPr lang="ru-RU" smtClean="0"/>
              <a:t>03.04.2018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96DB023-E804-4507-B4BD-A650AF18EB02}" type="slidenum">
              <a:rPr lang="ru-RU" smtClean="0"/>
              <a:t>‹#›</a:t>
            </a:fld>
            <a:endParaRPr lang="ru-RU" dirty="0"/>
          </a:p>
        </p:txBody>
      </p:sp>
    </p:spTree>
    <p:extLst>
      <p:ext uri="{BB962C8B-B14F-4D97-AF65-F5344CB8AC3E}">
        <p14:creationId xmlns:p14="http://schemas.microsoft.com/office/powerpoint/2010/main" val="3374347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665163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7" name="Title 6"/>
          <p:cNvSpPr>
            <a:spLocks noGrp="1"/>
          </p:cNvSpPr>
          <p:nvPr>
            <p:ph type="title"/>
          </p:nvPr>
        </p:nvSpPr>
        <p:spPr/>
        <p:txBody>
          <a:bodyPr/>
          <a:lstStyle/>
          <a:p>
            <a:r>
              <a:rPr lang="ru-RU" smtClean="0"/>
              <a:t>Образец заголовка</a:t>
            </a:r>
            <a:endParaRPr lang="en-US"/>
          </a:p>
        </p:txBody>
      </p:sp>
    </p:spTree>
    <p:extLst>
      <p:ext uri="{BB962C8B-B14F-4D97-AF65-F5344CB8AC3E}">
        <p14:creationId xmlns:p14="http://schemas.microsoft.com/office/powerpoint/2010/main" val="39775385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741505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val="33570265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8" name="Footer Placeholder 7"/>
          <p:cNvSpPr>
            <a:spLocks noGrp="1"/>
          </p:cNvSpPr>
          <p:nvPr>
            <p:ph type="ftr" sz="quarter" idx="11"/>
          </p:nvPr>
        </p:nvSpPr>
        <p:spPr/>
        <p:txBody>
          <a:bodyPr/>
          <a:lstStyle/>
          <a:p>
            <a:endParaRPr lang="ru-RU">
              <a:solidFill>
                <a:srgbClr val="073E87"/>
              </a:solidFill>
            </a:endParaRPr>
          </a:p>
        </p:txBody>
      </p:sp>
      <p:sp>
        <p:nvSpPr>
          <p:cNvPr id="9" name="Slide Number Placeholder 8"/>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0779883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4" name="Footer Placeholder 3"/>
          <p:cNvSpPr>
            <a:spLocks noGrp="1"/>
          </p:cNvSpPr>
          <p:nvPr>
            <p:ph type="ftr" sz="quarter" idx="11"/>
          </p:nvPr>
        </p:nvSpPr>
        <p:spPr/>
        <p:txBody>
          <a:bodyPr/>
          <a:lstStyle/>
          <a:p>
            <a:endParaRPr lang="ru-RU">
              <a:solidFill>
                <a:srgbClr val="073E87"/>
              </a:solidFill>
            </a:endParaRPr>
          </a:p>
        </p:txBody>
      </p:sp>
      <p:sp>
        <p:nvSpPr>
          <p:cNvPr id="5" name="Slide Number Placeholder 4"/>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7689661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3" name="Footer Placeholder 2"/>
          <p:cNvSpPr>
            <a:spLocks noGrp="1"/>
          </p:cNvSpPr>
          <p:nvPr>
            <p:ph type="ftr" sz="quarter" idx="11"/>
          </p:nvPr>
        </p:nvSpPr>
        <p:spPr/>
        <p:txBody>
          <a:bodyPr/>
          <a:lstStyle/>
          <a:p>
            <a:endParaRPr lang="ru-RU">
              <a:solidFill>
                <a:srgbClr val="073E87"/>
              </a:solidFill>
            </a:endParaRPr>
          </a:p>
        </p:txBody>
      </p:sp>
      <p:sp>
        <p:nvSpPr>
          <p:cNvPr id="4" name="Slide Number Placeholder 3"/>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8417795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31410196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88E5401-CD5D-401A-A71D-1473E8D7E9ED}" type="datetimeFigureOut">
              <a:rPr lang="ru-RU" smtClean="0"/>
              <a:t>03.04.2018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96DB023-E804-4507-B4BD-A650AF18EB02}" type="slidenum">
              <a:rPr lang="ru-RU" smtClean="0"/>
              <a:t>‹#›</a:t>
            </a:fld>
            <a:endParaRPr lang="ru-RU" dirty="0"/>
          </a:p>
        </p:txBody>
      </p:sp>
    </p:spTree>
    <p:extLst>
      <p:ext uri="{BB962C8B-B14F-4D97-AF65-F5344CB8AC3E}">
        <p14:creationId xmlns:p14="http://schemas.microsoft.com/office/powerpoint/2010/main" val="35873166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extLst>
      <p:ext uri="{BB962C8B-B14F-4D97-AF65-F5344CB8AC3E}">
        <p14:creationId xmlns:p14="http://schemas.microsoft.com/office/powerpoint/2010/main" val="13846089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11474653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2741847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1178664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7" name="Title 6"/>
          <p:cNvSpPr>
            <a:spLocks noGrp="1"/>
          </p:cNvSpPr>
          <p:nvPr>
            <p:ph type="title"/>
          </p:nvPr>
        </p:nvSpPr>
        <p:spPr/>
        <p:txBody>
          <a:bodyPr/>
          <a:lstStyle/>
          <a:p>
            <a:r>
              <a:rPr lang="ru-RU" smtClean="0"/>
              <a:t>Образец заголовка</a:t>
            </a:r>
            <a:endParaRPr lang="en-US"/>
          </a:p>
        </p:txBody>
      </p:sp>
    </p:spTree>
    <p:extLst>
      <p:ext uri="{BB962C8B-B14F-4D97-AF65-F5344CB8AC3E}">
        <p14:creationId xmlns:p14="http://schemas.microsoft.com/office/powerpoint/2010/main" val="36907963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0530929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val="31957463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8" name="Footer Placeholder 7"/>
          <p:cNvSpPr>
            <a:spLocks noGrp="1"/>
          </p:cNvSpPr>
          <p:nvPr>
            <p:ph type="ftr" sz="quarter" idx="11"/>
          </p:nvPr>
        </p:nvSpPr>
        <p:spPr/>
        <p:txBody>
          <a:bodyPr/>
          <a:lstStyle/>
          <a:p>
            <a:endParaRPr lang="ru-RU">
              <a:solidFill>
                <a:srgbClr val="073E87"/>
              </a:solidFill>
            </a:endParaRPr>
          </a:p>
        </p:txBody>
      </p:sp>
      <p:sp>
        <p:nvSpPr>
          <p:cNvPr id="9" name="Slide Number Placeholder 8"/>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8248042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4" name="Footer Placeholder 3"/>
          <p:cNvSpPr>
            <a:spLocks noGrp="1"/>
          </p:cNvSpPr>
          <p:nvPr>
            <p:ph type="ftr" sz="quarter" idx="11"/>
          </p:nvPr>
        </p:nvSpPr>
        <p:spPr/>
        <p:txBody>
          <a:bodyPr/>
          <a:lstStyle/>
          <a:p>
            <a:endParaRPr lang="ru-RU">
              <a:solidFill>
                <a:srgbClr val="073E87"/>
              </a:solidFill>
            </a:endParaRPr>
          </a:p>
        </p:txBody>
      </p:sp>
      <p:sp>
        <p:nvSpPr>
          <p:cNvPr id="5" name="Slide Number Placeholder 4"/>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5050353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3" name="Footer Placeholder 2"/>
          <p:cNvSpPr>
            <a:spLocks noGrp="1"/>
          </p:cNvSpPr>
          <p:nvPr>
            <p:ph type="ftr" sz="quarter" idx="11"/>
          </p:nvPr>
        </p:nvSpPr>
        <p:spPr/>
        <p:txBody>
          <a:bodyPr/>
          <a:lstStyle/>
          <a:p>
            <a:endParaRPr lang="ru-RU">
              <a:solidFill>
                <a:srgbClr val="073E87"/>
              </a:solidFill>
            </a:endParaRPr>
          </a:p>
        </p:txBody>
      </p:sp>
      <p:sp>
        <p:nvSpPr>
          <p:cNvPr id="4" name="Slide Number Placeholder 3"/>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810716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88E5401-CD5D-401A-A71D-1473E8D7E9ED}" type="datetimeFigureOut">
              <a:rPr lang="ru-RU" smtClean="0"/>
              <a:t>03.04.2018</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996DB023-E804-4507-B4BD-A650AF18EB02}" type="slidenum">
              <a:rPr lang="ru-RU" smtClean="0"/>
              <a:t>‹#›</a:t>
            </a:fld>
            <a:endParaRPr lang="ru-RU" dirty="0"/>
          </a:p>
        </p:txBody>
      </p:sp>
    </p:spTree>
    <p:extLst>
      <p:ext uri="{BB962C8B-B14F-4D97-AF65-F5344CB8AC3E}">
        <p14:creationId xmlns:p14="http://schemas.microsoft.com/office/powerpoint/2010/main" val="27229792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23561035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extLst>
      <p:ext uri="{BB962C8B-B14F-4D97-AF65-F5344CB8AC3E}">
        <p14:creationId xmlns:p14="http://schemas.microsoft.com/office/powerpoint/2010/main" val="25524217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66881827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41049128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139443867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7" name="Title 6"/>
          <p:cNvSpPr>
            <a:spLocks noGrp="1"/>
          </p:cNvSpPr>
          <p:nvPr>
            <p:ph type="title"/>
          </p:nvPr>
        </p:nvSpPr>
        <p:spPr/>
        <p:txBody>
          <a:bodyPr/>
          <a:lstStyle/>
          <a:p>
            <a:r>
              <a:rPr lang="ru-RU" smtClean="0"/>
              <a:t>Образец заголовка</a:t>
            </a:r>
            <a:endParaRPr lang="en-US"/>
          </a:p>
        </p:txBody>
      </p:sp>
    </p:spTree>
    <p:extLst>
      <p:ext uri="{BB962C8B-B14F-4D97-AF65-F5344CB8AC3E}">
        <p14:creationId xmlns:p14="http://schemas.microsoft.com/office/powerpoint/2010/main" val="83733030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97704561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val="41132123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8" name="Footer Placeholder 7"/>
          <p:cNvSpPr>
            <a:spLocks noGrp="1"/>
          </p:cNvSpPr>
          <p:nvPr>
            <p:ph type="ftr" sz="quarter" idx="11"/>
          </p:nvPr>
        </p:nvSpPr>
        <p:spPr/>
        <p:txBody>
          <a:bodyPr/>
          <a:lstStyle/>
          <a:p>
            <a:endParaRPr lang="ru-RU">
              <a:solidFill>
                <a:srgbClr val="073E87"/>
              </a:solidFill>
            </a:endParaRPr>
          </a:p>
        </p:txBody>
      </p:sp>
      <p:sp>
        <p:nvSpPr>
          <p:cNvPr id="9" name="Slide Number Placeholder 8"/>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93150863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4" name="Footer Placeholder 3"/>
          <p:cNvSpPr>
            <a:spLocks noGrp="1"/>
          </p:cNvSpPr>
          <p:nvPr>
            <p:ph type="ftr" sz="quarter" idx="11"/>
          </p:nvPr>
        </p:nvSpPr>
        <p:spPr/>
        <p:txBody>
          <a:bodyPr/>
          <a:lstStyle/>
          <a:p>
            <a:endParaRPr lang="ru-RU">
              <a:solidFill>
                <a:srgbClr val="073E87"/>
              </a:solidFill>
            </a:endParaRPr>
          </a:p>
        </p:txBody>
      </p:sp>
      <p:sp>
        <p:nvSpPr>
          <p:cNvPr id="5" name="Slide Number Placeholder 4"/>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1789362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88E5401-CD5D-401A-A71D-1473E8D7E9ED}" type="datetimeFigureOut">
              <a:rPr lang="ru-RU" smtClean="0"/>
              <a:t>03.04.2018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996DB023-E804-4507-B4BD-A650AF18EB02}" type="slidenum">
              <a:rPr lang="ru-RU" smtClean="0"/>
              <a:t>‹#›</a:t>
            </a:fld>
            <a:endParaRPr lang="ru-RU" dirty="0"/>
          </a:p>
        </p:txBody>
      </p:sp>
    </p:spTree>
    <p:extLst>
      <p:ext uri="{BB962C8B-B14F-4D97-AF65-F5344CB8AC3E}">
        <p14:creationId xmlns:p14="http://schemas.microsoft.com/office/powerpoint/2010/main" val="192155459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3" name="Footer Placeholder 2"/>
          <p:cNvSpPr>
            <a:spLocks noGrp="1"/>
          </p:cNvSpPr>
          <p:nvPr>
            <p:ph type="ftr" sz="quarter" idx="11"/>
          </p:nvPr>
        </p:nvSpPr>
        <p:spPr/>
        <p:txBody>
          <a:bodyPr/>
          <a:lstStyle/>
          <a:p>
            <a:endParaRPr lang="ru-RU">
              <a:solidFill>
                <a:srgbClr val="073E87"/>
              </a:solidFill>
            </a:endParaRPr>
          </a:p>
        </p:txBody>
      </p:sp>
      <p:sp>
        <p:nvSpPr>
          <p:cNvPr id="4" name="Slide Number Placeholder 3"/>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56322663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98534479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extLst>
      <p:ext uri="{BB962C8B-B14F-4D97-AF65-F5344CB8AC3E}">
        <p14:creationId xmlns:p14="http://schemas.microsoft.com/office/powerpoint/2010/main" val="162317443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1892679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317776772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3064232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7" name="Title 6"/>
          <p:cNvSpPr>
            <a:spLocks noGrp="1"/>
          </p:cNvSpPr>
          <p:nvPr>
            <p:ph type="title"/>
          </p:nvPr>
        </p:nvSpPr>
        <p:spPr/>
        <p:txBody>
          <a:bodyPr/>
          <a:lstStyle/>
          <a:p>
            <a:r>
              <a:rPr lang="ru-RU" smtClean="0"/>
              <a:t>Образец заголовка</a:t>
            </a:r>
            <a:endParaRPr lang="en-US"/>
          </a:p>
        </p:txBody>
      </p:sp>
    </p:spTree>
    <p:extLst>
      <p:ext uri="{BB962C8B-B14F-4D97-AF65-F5344CB8AC3E}">
        <p14:creationId xmlns:p14="http://schemas.microsoft.com/office/powerpoint/2010/main" val="298117330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87363574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val="147490078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8" name="Footer Placeholder 7"/>
          <p:cNvSpPr>
            <a:spLocks noGrp="1"/>
          </p:cNvSpPr>
          <p:nvPr>
            <p:ph type="ftr" sz="quarter" idx="11"/>
          </p:nvPr>
        </p:nvSpPr>
        <p:spPr/>
        <p:txBody>
          <a:bodyPr/>
          <a:lstStyle/>
          <a:p>
            <a:endParaRPr lang="ru-RU">
              <a:solidFill>
                <a:srgbClr val="073E87"/>
              </a:solidFill>
            </a:endParaRPr>
          </a:p>
        </p:txBody>
      </p:sp>
      <p:sp>
        <p:nvSpPr>
          <p:cNvPr id="9" name="Slide Number Placeholder 8"/>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681521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88E5401-CD5D-401A-A71D-1473E8D7E9ED}" type="datetimeFigureOut">
              <a:rPr lang="ru-RU" smtClean="0"/>
              <a:t>03.04.2018</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996DB023-E804-4507-B4BD-A650AF18EB02}" type="slidenum">
              <a:rPr lang="ru-RU" smtClean="0"/>
              <a:t>‹#›</a:t>
            </a:fld>
            <a:endParaRPr lang="ru-RU" dirty="0"/>
          </a:p>
        </p:txBody>
      </p:sp>
    </p:spTree>
    <p:extLst>
      <p:ext uri="{BB962C8B-B14F-4D97-AF65-F5344CB8AC3E}">
        <p14:creationId xmlns:p14="http://schemas.microsoft.com/office/powerpoint/2010/main" val="222831167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4" name="Footer Placeholder 3"/>
          <p:cNvSpPr>
            <a:spLocks noGrp="1"/>
          </p:cNvSpPr>
          <p:nvPr>
            <p:ph type="ftr" sz="quarter" idx="11"/>
          </p:nvPr>
        </p:nvSpPr>
        <p:spPr/>
        <p:txBody>
          <a:bodyPr/>
          <a:lstStyle/>
          <a:p>
            <a:endParaRPr lang="ru-RU">
              <a:solidFill>
                <a:srgbClr val="073E87"/>
              </a:solidFill>
            </a:endParaRPr>
          </a:p>
        </p:txBody>
      </p:sp>
      <p:sp>
        <p:nvSpPr>
          <p:cNvPr id="5" name="Slide Number Placeholder 4"/>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74693309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3" name="Footer Placeholder 2"/>
          <p:cNvSpPr>
            <a:spLocks noGrp="1"/>
          </p:cNvSpPr>
          <p:nvPr>
            <p:ph type="ftr" sz="quarter" idx="11"/>
          </p:nvPr>
        </p:nvSpPr>
        <p:spPr/>
        <p:txBody>
          <a:bodyPr/>
          <a:lstStyle/>
          <a:p>
            <a:endParaRPr lang="ru-RU">
              <a:solidFill>
                <a:srgbClr val="073E87"/>
              </a:solidFill>
            </a:endParaRPr>
          </a:p>
        </p:txBody>
      </p:sp>
      <p:sp>
        <p:nvSpPr>
          <p:cNvPr id="4" name="Slide Number Placeholder 3"/>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52295950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77091125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extLst>
      <p:ext uri="{BB962C8B-B14F-4D97-AF65-F5344CB8AC3E}">
        <p14:creationId xmlns:p14="http://schemas.microsoft.com/office/powerpoint/2010/main" val="39203617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15457069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111441801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392520102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7" name="Title 6"/>
          <p:cNvSpPr>
            <a:spLocks noGrp="1"/>
          </p:cNvSpPr>
          <p:nvPr>
            <p:ph type="title"/>
          </p:nvPr>
        </p:nvSpPr>
        <p:spPr/>
        <p:txBody>
          <a:bodyPr/>
          <a:lstStyle/>
          <a:p>
            <a:r>
              <a:rPr lang="ru-RU" smtClean="0"/>
              <a:t>Образец заголовка</a:t>
            </a:r>
            <a:endParaRPr lang="en-US"/>
          </a:p>
        </p:txBody>
      </p:sp>
    </p:spTree>
    <p:extLst>
      <p:ext uri="{BB962C8B-B14F-4D97-AF65-F5344CB8AC3E}">
        <p14:creationId xmlns:p14="http://schemas.microsoft.com/office/powerpoint/2010/main" val="413889376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45718543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val="29120521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88E5401-CD5D-401A-A71D-1473E8D7E9ED}" type="datetimeFigureOut">
              <a:rPr lang="ru-RU" smtClean="0"/>
              <a:t>03.04.2018</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996DB023-E804-4507-B4BD-A650AF18EB02}" type="slidenum">
              <a:rPr lang="ru-RU" smtClean="0"/>
              <a:t>‹#›</a:t>
            </a:fld>
            <a:endParaRPr lang="ru-RU" dirty="0"/>
          </a:p>
        </p:txBody>
      </p:sp>
    </p:spTree>
    <p:extLst>
      <p:ext uri="{BB962C8B-B14F-4D97-AF65-F5344CB8AC3E}">
        <p14:creationId xmlns:p14="http://schemas.microsoft.com/office/powerpoint/2010/main" val="151540944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8" name="Footer Placeholder 7"/>
          <p:cNvSpPr>
            <a:spLocks noGrp="1"/>
          </p:cNvSpPr>
          <p:nvPr>
            <p:ph type="ftr" sz="quarter" idx="11"/>
          </p:nvPr>
        </p:nvSpPr>
        <p:spPr/>
        <p:txBody>
          <a:bodyPr/>
          <a:lstStyle/>
          <a:p>
            <a:endParaRPr lang="ru-RU">
              <a:solidFill>
                <a:srgbClr val="073E87"/>
              </a:solidFill>
            </a:endParaRPr>
          </a:p>
        </p:txBody>
      </p:sp>
      <p:sp>
        <p:nvSpPr>
          <p:cNvPr id="9" name="Slide Number Placeholder 8"/>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6621912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4" name="Footer Placeholder 3"/>
          <p:cNvSpPr>
            <a:spLocks noGrp="1"/>
          </p:cNvSpPr>
          <p:nvPr>
            <p:ph type="ftr" sz="quarter" idx="11"/>
          </p:nvPr>
        </p:nvSpPr>
        <p:spPr/>
        <p:txBody>
          <a:bodyPr/>
          <a:lstStyle/>
          <a:p>
            <a:endParaRPr lang="ru-RU">
              <a:solidFill>
                <a:srgbClr val="073E87"/>
              </a:solidFill>
            </a:endParaRPr>
          </a:p>
        </p:txBody>
      </p:sp>
      <p:sp>
        <p:nvSpPr>
          <p:cNvPr id="5" name="Slide Number Placeholder 4"/>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50389149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3" name="Footer Placeholder 2"/>
          <p:cNvSpPr>
            <a:spLocks noGrp="1"/>
          </p:cNvSpPr>
          <p:nvPr>
            <p:ph type="ftr" sz="quarter" idx="11"/>
          </p:nvPr>
        </p:nvSpPr>
        <p:spPr/>
        <p:txBody>
          <a:bodyPr/>
          <a:lstStyle/>
          <a:p>
            <a:endParaRPr lang="ru-RU">
              <a:solidFill>
                <a:srgbClr val="073E87"/>
              </a:solidFill>
            </a:endParaRPr>
          </a:p>
        </p:txBody>
      </p:sp>
      <p:sp>
        <p:nvSpPr>
          <p:cNvPr id="4" name="Slide Number Placeholder 3"/>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417233920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146287819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extLst>
      <p:ext uri="{BB962C8B-B14F-4D97-AF65-F5344CB8AC3E}">
        <p14:creationId xmlns:p14="http://schemas.microsoft.com/office/powerpoint/2010/main" val="355448222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114371536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21799709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160030554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7" name="Title 6"/>
          <p:cNvSpPr>
            <a:spLocks noGrp="1"/>
          </p:cNvSpPr>
          <p:nvPr>
            <p:ph type="title"/>
          </p:nvPr>
        </p:nvSpPr>
        <p:spPr/>
        <p:txBody>
          <a:bodyPr/>
          <a:lstStyle/>
          <a:p>
            <a:r>
              <a:rPr lang="ru-RU" smtClean="0"/>
              <a:t>Образец заголовка</a:t>
            </a:r>
            <a:endParaRPr lang="en-US"/>
          </a:p>
        </p:txBody>
      </p:sp>
    </p:spTree>
    <p:extLst>
      <p:ext uri="{BB962C8B-B14F-4D97-AF65-F5344CB8AC3E}">
        <p14:creationId xmlns:p14="http://schemas.microsoft.com/office/powerpoint/2010/main" val="189744246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05125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88E5401-CD5D-401A-A71D-1473E8D7E9ED}" type="datetimeFigureOut">
              <a:rPr lang="ru-RU" smtClean="0"/>
              <a:t>03.04.2018</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996DB023-E804-4507-B4BD-A650AF18EB02}" type="slidenum">
              <a:rPr lang="ru-RU" smtClean="0"/>
              <a:t>‹#›</a:t>
            </a:fld>
            <a:endParaRPr lang="ru-RU" dirty="0"/>
          </a:p>
        </p:txBody>
      </p:sp>
    </p:spTree>
    <p:extLst>
      <p:ext uri="{BB962C8B-B14F-4D97-AF65-F5344CB8AC3E}">
        <p14:creationId xmlns:p14="http://schemas.microsoft.com/office/powerpoint/2010/main" val="121257342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extLst>
      <p:ext uri="{BB962C8B-B14F-4D97-AF65-F5344CB8AC3E}">
        <p14:creationId xmlns:p14="http://schemas.microsoft.com/office/powerpoint/2010/main" val="240745774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8" name="Footer Placeholder 7"/>
          <p:cNvSpPr>
            <a:spLocks noGrp="1"/>
          </p:cNvSpPr>
          <p:nvPr>
            <p:ph type="ftr" sz="quarter" idx="11"/>
          </p:nvPr>
        </p:nvSpPr>
        <p:spPr/>
        <p:txBody>
          <a:bodyPr/>
          <a:lstStyle/>
          <a:p>
            <a:endParaRPr lang="ru-RU">
              <a:solidFill>
                <a:srgbClr val="073E87"/>
              </a:solidFill>
            </a:endParaRPr>
          </a:p>
        </p:txBody>
      </p:sp>
      <p:sp>
        <p:nvSpPr>
          <p:cNvPr id="9" name="Slide Number Placeholder 8"/>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150246810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4" name="Footer Placeholder 3"/>
          <p:cNvSpPr>
            <a:spLocks noGrp="1"/>
          </p:cNvSpPr>
          <p:nvPr>
            <p:ph type="ftr" sz="quarter" idx="11"/>
          </p:nvPr>
        </p:nvSpPr>
        <p:spPr/>
        <p:txBody>
          <a:bodyPr/>
          <a:lstStyle/>
          <a:p>
            <a:endParaRPr lang="ru-RU">
              <a:solidFill>
                <a:srgbClr val="073E87"/>
              </a:solidFill>
            </a:endParaRPr>
          </a:p>
        </p:txBody>
      </p:sp>
      <p:sp>
        <p:nvSpPr>
          <p:cNvPr id="5" name="Slide Number Placeholder 4"/>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77542783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3" name="Footer Placeholder 2"/>
          <p:cNvSpPr>
            <a:spLocks noGrp="1"/>
          </p:cNvSpPr>
          <p:nvPr>
            <p:ph type="ftr" sz="quarter" idx="11"/>
          </p:nvPr>
        </p:nvSpPr>
        <p:spPr/>
        <p:txBody>
          <a:bodyPr/>
          <a:lstStyle/>
          <a:p>
            <a:endParaRPr lang="ru-RU">
              <a:solidFill>
                <a:srgbClr val="073E87"/>
              </a:solidFill>
            </a:endParaRPr>
          </a:p>
        </p:txBody>
      </p:sp>
      <p:sp>
        <p:nvSpPr>
          <p:cNvPr id="4" name="Slide Number Placeholder 3"/>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85387227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205978456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6" name="Footer Placeholder 5"/>
          <p:cNvSpPr>
            <a:spLocks noGrp="1"/>
          </p:cNvSpPr>
          <p:nvPr>
            <p:ph type="ftr" sz="quarter" idx="11"/>
          </p:nvPr>
        </p:nvSpPr>
        <p:spPr/>
        <p:txBody>
          <a:bodyPr/>
          <a:lstStyle/>
          <a:p>
            <a:endParaRPr lang="ru-RU">
              <a:solidFill>
                <a:srgbClr val="073E87"/>
              </a:solidFill>
            </a:endParaRPr>
          </a:p>
        </p:txBody>
      </p:sp>
      <p:sp>
        <p:nvSpPr>
          <p:cNvPr id="7" name="Slide Number Placeholder 6"/>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extLst>
      <p:ext uri="{BB962C8B-B14F-4D97-AF65-F5344CB8AC3E}">
        <p14:creationId xmlns:p14="http://schemas.microsoft.com/office/powerpoint/2010/main" val="73300587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spTree>
    <p:extLst>
      <p:ext uri="{BB962C8B-B14F-4D97-AF65-F5344CB8AC3E}">
        <p14:creationId xmlns:p14="http://schemas.microsoft.com/office/powerpoint/2010/main" val="252242644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11"/>
          </p:nvPr>
        </p:nvSpPr>
        <p:spPr/>
        <p:txBody>
          <a:bodyPr/>
          <a:lstStyle/>
          <a:p>
            <a:endParaRPr lang="ru-RU">
              <a:solidFill>
                <a:srgbClr val="073E87"/>
              </a:solidFill>
            </a:endParaRPr>
          </a:p>
        </p:txBody>
      </p:sp>
      <p:sp>
        <p:nvSpPr>
          <p:cNvPr id="6" name="Slide Number Placeholder 5"/>
          <p:cNvSpPr>
            <a:spLocks noGrp="1"/>
          </p:cNvSpPr>
          <p:nvPr>
            <p:ph type="sldNum" sz="quarter" idx="12"/>
          </p:nvPr>
        </p:nvSpPr>
        <p:spPr/>
        <p:txBody>
          <a:bodyPr/>
          <a:lstStyle/>
          <a:p>
            <a:fld id="{7AB042D3-A46D-4EA7-8F6F-4A1A95E70F7D}" type="slidenum">
              <a:rPr lang="ru-RU" smtClean="0">
                <a:solidFill>
                  <a:srgbClr val="073E87"/>
                </a:solidFill>
              </a:rPr>
              <a:pPr/>
              <a:t>‹#›</a:t>
            </a:fld>
            <a:endParaRPr lang="ru-RU">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3539145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88E5401-CD5D-401A-A71D-1473E8D7E9ED}" type="datetimeFigureOut">
              <a:rPr lang="ru-RU" smtClean="0"/>
              <a:t>03.04.2018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996DB023-E804-4507-B4BD-A650AF18EB02}" type="slidenum">
              <a:rPr lang="ru-RU" smtClean="0"/>
              <a:t>‹#›</a:t>
            </a:fld>
            <a:endParaRPr lang="ru-RU" dirty="0"/>
          </a:p>
        </p:txBody>
      </p:sp>
    </p:spTree>
    <p:extLst>
      <p:ext uri="{BB962C8B-B14F-4D97-AF65-F5344CB8AC3E}">
        <p14:creationId xmlns:p14="http://schemas.microsoft.com/office/powerpoint/2010/main" val="2696899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88E5401-CD5D-401A-A71D-1473E8D7E9ED}" type="datetimeFigureOut">
              <a:rPr lang="ru-RU" smtClean="0"/>
              <a:t>03.04.2018</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996DB023-E804-4507-B4BD-A650AF18EB02}" type="slidenum">
              <a:rPr lang="ru-RU" smtClean="0"/>
              <a:t>‹#›</a:t>
            </a:fld>
            <a:endParaRPr lang="ru-RU" dirty="0"/>
          </a:p>
        </p:txBody>
      </p:sp>
    </p:spTree>
    <p:extLst>
      <p:ext uri="{BB962C8B-B14F-4D97-AF65-F5344CB8AC3E}">
        <p14:creationId xmlns:p14="http://schemas.microsoft.com/office/powerpoint/2010/main" val="1277734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EFD1"/>
            </a:gs>
            <a:gs pos="64999">
              <a:srgbClr val="F0EBD5"/>
            </a:gs>
            <a:gs pos="100000">
              <a:srgbClr val="D1C39F"/>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8E5401-CD5D-401A-A71D-1473E8D7E9ED}" type="datetimeFigureOut">
              <a:rPr lang="ru-RU" smtClean="0"/>
              <a:t>03.04.2018</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6DB023-E804-4507-B4BD-A650AF18EB02}" type="slidenum">
              <a:rPr lang="ru-RU" smtClean="0"/>
              <a:t>‹#›</a:t>
            </a:fld>
            <a:endParaRPr lang="ru-RU" dirty="0"/>
          </a:p>
        </p:txBody>
      </p:sp>
    </p:spTree>
    <p:extLst>
      <p:ext uri="{BB962C8B-B14F-4D97-AF65-F5344CB8AC3E}">
        <p14:creationId xmlns:p14="http://schemas.microsoft.com/office/powerpoint/2010/main" val="33579004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AB042D3-A46D-4EA7-8F6F-4A1A95E70F7D}" type="slidenum">
              <a:rPr lang="ru-RU" smtClean="0">
                <a:solidFill>
                  <a:srgbClr val="073E87"/>
                </a:solidFill>
              </a:rPr>
              <a:pPr/>
              <a:t>‹#›</a:t>
            </a:fld>
            <a:endParaRPr lang="ru-RU">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41104866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AB042D3-A46D-4EA7-8F6F-4A1A95E70F7D}" type="slidenum">
              <a:rPr lang="ru-RU" smtClean="0">
                <a:solidFill>
                  <a:srgbClr val="073E87"/>
                </a:solidFill>
              </a:rPr>
              <a:pPr/>
              <a:t>‹#›</a:t>
            </a:fld>
            <a:endParaRPr lang="ru-RU">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142303434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AB042D3-A46D-4EA7-8F6F-4A1A95E70F7D}" type="slidenum">
              <a:rPr lang="ru-RU" smtClean="0">
                <a:solidFill>
                  <a:srgbClr val="073E87"/>
                </a:solidFill>
              </a:rPr>
              <a:pPr/>
              <a:t>‹#›</a:t>
            </a:fld>
            <a:endParaRPr lang="ru-RU">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132118712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AB042D3-A46D-4EA7-8F6F-4A1A95E70F7D}" type="slidenum">
              <a:rPr lang="ru-RU" smtClean="0">
                <a:solidFill>
                  <a:srgbClr val="073E87"/>
                </a:solidFill>
              </a:rPr>
              <a:pPr/>
              <a:t>‹#›</a:t>
            </a:fld>
            <a:endParaRPr lang="ru-RU">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391548629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AB042D3-A46D-4EA7-8F6F-4A1A95E70F7D}" type="slidenum">
              <a:rPr lang="ru-RU" smtClean="0">
                <a:solidFill>
                  <a:srgbClr val="073E87"/>
                </a:solidFill>
              </a:rPr>
              <a:pPr/>
              <a:t>‹#›</a:t>
            </a:fld>
            <a:endParaRPr lang="ru-RU">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248147251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272957CF-183B-496B-8A9F-B401A7DFB01E}" type="datetimeFigureOut">
              <a:rPr lang="ru-RU" smtClean="0">
                <a:solidFill>
                  <a:srgbClr val="073E87"/>
                </a:solidFill>
              </a:rPr>
              <a:pPr/>
              <a:t>03.04.2018</a:t>
            </a:fld>
            <a:endParaRPr lang="ru-RU">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AB042D3-A46D-4EA7-8F6F-4A1A95E70F7D}" type="slidenum">
              <a:rPr lang="ru-RU" smtClean="0">
                <a:solidFill>
                  <a:srgbClr val="073E87"/>
                </a:solidFill>
              </a:rPr>
              <a:pPr/>
              <a:t>‹#›</a:t>
            </a:fld>
            <a:endParaRPr lang="ru-RU">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extLst>
      <p:ext uri="{BB962C8B-B14F-4D97-AF65-F5344CB8AC3E}">
        <p14:creationId xmlns:p14="http://schemas.microsoft.com/office/powerpoint/2010/main" val="240399002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25.xml.rels><?xml version="1.0" encoding="UTF-8" standalone="yes"?>
<Relationships xmlns="http://schemas.openxmlformats.org/package/2006/relationships"><Relationship Id="rId3" Type="http://schemas.openxmlformats.org/officeDocument/2006/relationships/hyperlink" Target="garantf1://71664280.2/" TargetMode="External"/><Relationship Id="rId2" Type="http://schemas.openxmlformats.org/officeDocument/2006/relationships/hyperlink" Target="http://www.consultant.ru/document/cons_doc_LAW_203819/" TargetMode="Externa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hyperlink" Target="garantf1://71664280.2/" TargetMode="Externa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980728"/>
            <a:ext cx="7344816" cy="3970318"/>
          </a:xfrm>
          <a:prstGeom prst="rect">
            <a:avLst/>
          </a:prstGeom>
        </p:spPr>
        <p:txBody>
          <a:bodyPr wrap="square" anchor="ctr">
            <a:spAutoFit/>
          </a:bodyPr>
          <a:lstStyle/>
          <a:p>
            <a:pPr algn="ctr"/>
            <a:r>
              <a:rPr lang="ru-RU" sz="2800" b="1" dirty="0" smtClean="0">
                <a:solidFill>
                  <a:srgbClr val="C00000"/>
                </a:solidFill>
                <a:effectLst/>
                <a:latin typeface="Bookman Old Style"/>
                <a:ea typeface="Times New Roman"/>
                <a:cs typeface="Times New Roman"/>
              </a:rPr>
              <a:t>Приказ Министерства образования и науки РФ </a:t>
            </a:r>
          </a:p>
          <a:p>
            <a:pPr algn="ctr"/>
            <a:r>
              <a:rPr lang="ru-RU" sz="2800" b="1" dirty="0" smtClean="0">
                <a:solidFill>
                  <a:srgbClr val="C00000"/>
                </a:solidFill>
                <a:effectLst/>
                <a:latin typeface="Bookman Old Style"/>
                <a:ea typeface="Times New Roman"/>
                <a:cs typeface="Times New Roman"/>
              </a:rPr>
              <a:t>от 27 июня 2017 г. № 602 </a:t>
            </a:r>
          </a:p>
          <a:p>
            <a:pPr algn="ctr"/>
            <a:r>
              <a:rPr lang="ru-RU" sz="2800" b="1" dirty="0" smtClean="0">
                <a:effectLst/>
                <a:latin typeface="Bookman Old Style"/>
                <a:ea typeface="Times New Roman"/>
                <a:cs typeface="Times New Roman"/>
              </a:rPr>
              <a:t>"</a:t>
            </a:r>
            <a:r>
              <a:rPr lang="ru-RU" sz="2800" b="1" dirty="0" smtClean="0">
                <a:solidFill>
                  <a:schemeClr val="tx2">
                    <a:lumMod val="75000"/>
                  </a:schemeClr>
                </a:solidFill>
                <a:effectLst/>
                <a:latin typeface="Bookman Old Style"/>
                <a:ea typeface="Times New Roman"/>
                <a:cs typeface="Times New Roman"/>
              </a:rPr>
              <a:t>Об утверждении Порядка расследования и учета несчастных случаев с обучающимися во время пребывания в организации, осуществляющей образовательную деятельность</a:t>
            </a:r>
            <a:r>
              <a:rPr lang="ru-RU" sz="2800" b="1" dirty="0" smtClean="0">
                <a:effectLst/>
                <a:latin typeface="Bookman Old Style"/>
                <a:ea typeface="Times New Roman"/>
                <a:cs typeface="Times New Roman"/>
              </a:rPr>
              <a:t>"	</a:t>
            </a:r>
            <a:endParaRPr lang="ru-RU" sz="2800" dirty="0"/>
          </a:p>
        </p:txBody>
      </p:sp>
      <p:pic>
        <p:nvPicPr>
          <p:cNvPr id="3" name="Рисунок 2"/>
          <p:cNvPicPr/>
          <p:nvPr/>
        </p:nvPicPr>
        <p:blipFill>
          <a:blip r:embed="rId2">
            <a:extLst>
              <a:ext uri="{28A0092B-C50C-407E-A947-70E740481C1C}">
                <a14:useLocalDpi xmlns:a14="http://schemas.microsoft.com/office/drawing/2010/main" val="0"/>
              </a:ext>
            </a:extLst>
          </a:blip>
          <a:srcRect/>
          <a:stretch>
            <a:fillRect/>
          </a:stretch>
        </p:blipFill>
        <p:spPr bwMode="auto">
          <a:xfrm>
            <a:off x="8100392" y="203488"/>
            <a:ext cx="792088" cy="1209288"/>
          </a:xfrm>
          <a:prstGeom prst="rect">
            <a:avLst/>
          </a:prstGeom>
          <a:noFill/>
          <a:ln>
            <a:noFill/>
          </a:ln>
        </p:spPr>
      </p:pic>
    </p:spTree>
    <p:extLst>
      <p:ext uri="{BB962C8B-B14F-4D97-AF65-F5344CB8AC3E}">
        <p14:creationId xmlns:p14="http://schemas.microsoft.com/office/powerpoint/2010/main" val="2047816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адпись 2"/>
          <p:cNvSpPr txBox="1">
            <a:spLocks noChangeArrowheads="1"/>
          </p:cNvSpPr>
          <p:nvPr/>
        </p:nvSpPr>
        <p:spPr bwMode="auto">
          <a:xfrm>
            <a:off x="1187624" y="1484784"/>
            <a:ext cx="6480720" cy="327660"/>
          </a:xfrm>
          <a:prstGeom prst="rect">
            <a:avLst/>
          </a:prstGeom>
          <a:solidFill>
            <a:srgbClr val="FFFFFF"/>
          </a:solidFill>
          <a:ln w="19050">
            <a:solidFill>
              <a:schemeClr val="accent1">
                <a:lumMod val="75000"/>
              </a:schemeClr>
            </a:solidFill>
            <a:miter lim="800000"/>
            <a:headEnd/>
            <a:tailEnd/>
          </a:ln>
        </p:spPr>
        <p:txBody>
          <a:bodyPr rot="0" vert="horz" wrap="square" lIns="91440" tIns="45720" rIns="91440" bIns="45720" anchor="t" anchorCtr="0">
            <a:noAutofit/>
          </a:bodyPr>
          <a:lstStyle/>
          <a:p>
            <a:pPr>
              <a:lnSpc>
                <a:spcPct val="115000"/>
              </a:lnSpc>
              <a:spcAft>
                <a:spcPts val="1000"/>
              </a:spcAft>
            </a:pPr>
            <a:r>
              <a:rPr lang="ru-RU" sz="1600" b="1" dirty="0">
                <a:solidFill>
                  <a:srgbClr val="FF0000"/>
                </a:solidFill>
                <a:effectLst/>
                <a:latin typeface="Calibri"/>
                <a:ea typeface="Calibri"/>
                <a:cs typeface="Times New Roman"/>
              </a:rPr>
              <a:t>Произошел несчастный случай, немедленно сообщить руководителю</a:t>
            </a:r>
          </a:p>
        </p:txBody>
      </p:sp>
      <p:sp>
        <p:nvSpPr>
          <p:cNvPr id="3" name="Прямоугольник 2"/>
          <p:cNvSpPr/>
          <p:nvPr/>
        </p:nvSpPr>
        <p:spPr>
          <a:xfrm>
            <a:off x="1331640" y="692696"/>
            <a:ext cx="6336704" cy="369332"/>
          </a:xfrm>
          <a:prstGeom prst="rect">
            <a:avLst/>
          </a:prstGeom>
        </p:spPr>
        <p:txBody>
          <a:bodyPr wrap="square">
            <a:spAutoFit/>
          </a:bodyPr>
          <a:lstStyle/>
          <a:p>
            <a:r>
              <a:rPr lang="ru-RU" b="1" dirty="0">
                <a:solidFill>
                  <a:srgbClr val="C00000"/>
                </a:solidFill>
              </a:rPr>
              <a:t>Алгоритм расследования несчастного случая с обучающимся </a:t>
            </a:r>
          </a:p>
        </p:txBody>
      </p:sp>
      <p:sp>
        <p:nvSpPr>
          <p:cNvPr id="5" name="Надпись 2"/>
          <p:cNvSpPr txBox="1">
            <a:spLocks noChangeArrowheads="1"/>
          </p:cNvSpPr>
          <p:nvPr/>
        </p:nvSpPr>
        <p:spPr bwMode="auto">
          <a:xfrm>
            <a:off x="3309522" y="2011699"/>
            <a:ext cx="1379220" cy="292735"/>
          </a:xfrm>
          <a:prstGeom prst="rect">
            <a:avLst/>
          </a:prstGeom>
          <a:solidFill>
            <a:srgbClr val="FFFFFF"/>
          </a:solidFill>
          <a:ln w="19050">
            <a:solidFill>
              <a:schemeClr val="accent1">
                <a:lumMod val="75000"/>
              </a:schemeClr>
            </a:solidFill>
            <a:miter lim="800000"/>
            <a:headEnd/>
            <a:tailEnd/>
          </a:ln>
        </p:spPr>
        <p:txBody>
          <a:bodyPr rot="0" vert="horz" wrap="square" lIns="91440" tIns="45720" rIns="91440" bIns="45720" anchor="t" anchorCtr="0">
            <a:noAutofit/>
          </a:bodyPr>
          <a:lstStyle/>
          <a:p>
            <a:pPr>
              <a:lnSpc>
                <a:spcPct val="115000"/>
              </a:lnSpc>
              <a:spcAft>
                <a:spcPts val="1000"/>
              </a:spcAft>
            </a:pPr>
            <a:r>
              <a:rPr lang="ru-RU" sz="1400" b="1" dirty="0">
                <a:solidFill>
                  <a:schemeClr val="accent1">
                    <a:lumMod val="75000"/>
                  </a:schemeClr>
                </a:solidFill>
                <a:effectLst/>
                <a:latin typeface="Calibri"/>
                <a:ea typeface="Calibri"/>
                <a:cs typeface="Times New Roman"/>
              </a:rPr>
              <a:t>Руководитель </a:t>
            </a:r>
            <a:endParaRPr lang="ru-RU" sz="1100" b="1" dirty="0">
              <a:solidFill>
                <a:schemeClr val="accent1">
                  <a:lumMod val="75000"/>
                </a:schemeClr>
              </a:solidFill>
              <a:effectLst/>
              <a:latin typeface="Calibri"/>
              <a:ea typeface="Calibri"/>
              <a:cs typeface="Times New Roman"/>
            </a:endParaRPr>
          </a:p>
        </p:txBody>
      </p:sp>
      <p:sp>
        <p:nvSpPr>
          <p:cNvPr id="6" name="Надпись 2"/>
          <p:cNvSpPr txBox="1">
            <a:spLocks noChangeArrowheads="1"/>
          </p:cNvSpPr>
          <p:nvPr/>
        </p:nvSpPr>
        <p:spPr bwMode="auto">
          <a:xfrm>
            <a:off x="1691681" y="2636911"/>
            <a:ext cx="5472606" cy="310515"/>
          </a:xfrm>
          <a:prstGeom prst="rect">
            <a:avLst/>
          </a:prstGeom>
          <a:solidFill>
            <a:srgbClr val="FFFFFF"/>
          </a:solidFill>
          <a:ln w="19050">
            <a:solidFill>
              <a:schemeClr val="accent1">
                <a:lumMod val="75000"/>
              </a:schemeClr>
            </a:solidFill>
            <a:miter lim="800000"/>
            <a:headEnd/>
            <a:tailEnd/>
          </a:ln>
        </p:spPr>
        <p:txBody>
          <a:bodyPr rot="0" vert="horz" wrap="square" lIns="91440" tIns="45720" rIns="91440" bIns="45720" anchor="t" anchorCtr="0">
            <a:noAutofit/>
          </a:bodyPr>
          <a:lstStyle/>
          <a:p>
            <a:pPr>
              <a:lnSpc>
                <a:spcPct val="115000"/>
              </a:lnSpc>
              <a:spcAft>
                <a:spcPts val="1000"/>
              </a:spcAft>
            </a:pPr>
            <a:r>
              <a:rPr lang="ru-RU" sz="1400" b="1" dirty="0">
                <a:solidFill>
                  <a:schemeClr val="accent1">
                    <a:lumMod val="75000"/>
                  </a:schemeClr>
                </a:solidFill>
                <a:effectLst/>
                <a:latin typeface="Calibri"/>
                <a:ea typeface="Calibri"/>
                <a:cs typeface="Times New Roman"/>
              </a:rPr>
              <a:t>Организует оказание первой помощи (доставку в </a:t>
            </a:r>
            <a:r>
              <a:rPr lang="ru-RU" sz="1400" b="1" dirty="0" smtClean="0">
                <a:solidFill>
                  <a:schemeClr val="accent1">
                    <a:lumMod val="75000"/>
                  </a:schemeClr>
                </a:solidFill>
                <a:effectLst/>
                <a:latin typeface="Calibri"/>
                <a:ea typeface="Calibri"/>
                <a:cs typeface="Times New Roman"/>
              </a:rPr>
              <a:t>медучреждение)</a:t>
            </a:r>
            <a:endParaRPr lang="ru-RU" sz="1400" b="1" dirty="0">
              <a:solidFill>
                <a:schemeClr val="accent1">
                  <a:lumMod val="75000"/>
                </a:schemeClr>
              </a:solidFill>
              <a:effectLst/>
              <a:latin typeface="Calibri"/>
              <a:ea typeface="Calibri"/>
              <a:cs typeface="Times New Roman"/>
            </a:endParaRPr>
          </a:p>
        </p:txBody>
      </p:sp>
      <p:sp>
        <p:nvSpPr>
          <p:cNvPr id="7" name="Надпись 2"/>
          <p:cNvSpPr txBox="1">
            <a:spLocks noChangeArrowheads="1"/>
          </p:cNvSpPr>
          <p:nvPr/>
        </p:nvSpPr>
        <p:spPr bwMode="auto">
          <a:xfrm>
            <a:off x="1880652" y="3234973"/>
            <a:ext cx="4951095" cy="344805"/>
          </a:xfrm>
          <a:prstGeom prst="rect">
            <a:avLst/>
          </a:prstGeom>
          <a:solidFill>
            <a:srgbClr val="FFFFFF"/>
          </a:solidFill>
          <a:ln w="19050">
            <a:solidFill>
              <a:schemeClr val="accent1">
                <a:lumMod val="75000"/>
              </a:schemeClr>
            </a:solidFill>
            <a:miter lim="800000"/>
            <a:headEnd/>
            <a:tailEnd/>
          </a:ln>
        </p:spPr>
        <p:txBody>
          <a:bodyPr rot="0" vert="horz" wrap="square" lIns="91440" tIns="45720" rIns="91440" bIns="45720" anchor="t" anchorCtr="0">
            <a:noAutofit/>
          </a:bodyPr>
          <a:lstStyle/>
          <a:p>
            <a:pPr>
              <a:lnSpc>
                <a:spcPct val="115000"/>
              </a:lnSpc>
              <a:spcAft>
                <a:spcPts val="1000"/>
              </a:spcAft>
            </a:pPr>
            <a:r>
              <a:rPr lang="ru-RU" sz="1300" b="1" dirty="0">
                <a:solidFill>
                  <a:schemeClr val="accent1">
                    <a:lumMod val="75000"/>
                  </a:schemeClr>
                </a:solidFill>
                <a:effectLst/>
                <a:latin typeface="Calibri"/>
                <a:ea typeface="Calibri"/>
                <a:cs typeface="Times New Roman"/>
              </a:rPr>
              <a:t>Принимает меры фиксации обстановки при несчастном случае</a:t>
            </a:r>
            <a:endParaRPr lang="ru-RU" sz="1100" b="1" dirty="0">
              <a:solidFill>
                <a:schemeClr val="accent1">
                  <a:lumMod val="75000"/>
                </a:schemeClr>
              </a:solidFill>
              <a:effectLst/>
              <a:latin typeface="Calibri"/>
              <a:ea typeface="Calibri"/>
              <a:cs typeface="Times New Roman"/>
            </a:endParaRPr>
          </a:p>
        </p:txBody>
      </p:sp>
      <p:sp>
        <p:nvSpPr>
          <p:cNvPr id="8" name="Поле 15"/>
          <p:cNvSpPr txBox="1"/>
          <p:nvPr/>
        </p:nvSpPr>
        <p:spPr>
          <a:xfrm>
            <a:off x="2264509" y="3789040"/>
            <a:ext cx="4251707" cy="399668"/>
          </a:xfrm>
          <a:prstGeom prst="rect">
            <a:avLst/>
          </a:prstGeom>
          <a:solidFill>
            <a:schemeClr val="lt1"/>
          </a:solidFill>
          <a:ln w="19050">
            <a:solidFill>
              <a:schemeClr val="accent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ru-RU" sz="1400" b="1" dirty="0">
                <a:solidFill>
                  <a:schemeClr val="accent1">
                    <a:lumMod val="75000"/>
                  </a:schemeClr>
                </a:solidFill>
                <a:effectLst/>
                <a:ea typeface="Calibri"/>
                <a:cs typeface="Times New Roman"/>
              </a:rPr>
              <a:t>Устраняет причины, вызвавшие несчастный случай</a:t>
            </a:r>
          </a:p>
        </p:txBody>
      </p:sp>
      <p:sp>
        <p:nvSpPr>
          <p:cNvPr id="9" name="Поле 7"/>
          <p:cNvSpPr txBox="1"/>
          <p:nvPr/>
        </p:nvSpPr>
        <p:spPr>
          <a:xfrm>
            <a:off x="2954816" y="4437112"/>
            <a:ext cx="2664296" cy="396240"/>
          </a:xfrm>
          <a:prstGeom prst="rect">
            <a:avLst/>
          </a:prstGeom>
          <a:solidFill>
            <a:schemeClr val="lt1"/>
          </a:solidFill>
          <a:ln w="19050">
            <a:solidFill>
              <a:schemeClr val="accent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ru-RU" sz="1400" b="1" dirty="0">
                <a:solidFill>
                  <a:schemeClr val="accent1">
                    <a:lumMod val="75000"/>
                  </a:schemeClr>
                </a:solidFill>
                <a:effectLst/>
                <a:ea typeface="Calibri"/>
                <a:cs typeface="Times New Roman"/>
              </a:rPr>
              <a:t>Сообщает о несчастном случае</a:t>
            </a:r>
          </a:p>
        </p:txBody>
      </p:sp>
      <p:sp>
        <p:nvSpPr>
          <p:cNvPr id="10" name="Поле 9"/>
          <p:cNvSpPr txBox="1"/>
          <p:nvPr/>
        </p:nvSpPr>
        <p:spPr>
          <a:xfrm>
            <a:off x="2195736" y="5084528"/>
            <a:ext cx="1207135" cy="275590"/>
          </a:xfrm>
          <a:prstGeom prst="rect">
            <a:avLst/>
          </a:prstGeom>
          <a:solidFill>
            <a:schemeClr val="lt1"/>
          </a:solidFill>
          <a:ln w="19050">
            <a:solidFill>
              <a:schemeClr val="accent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ru-RU" sz="1300" b="1" dirty="0">
                <a:solidFill>
                  <a:schemeClr val="accent1">
                    <a:lumMod val="75000"/>
                  </a:schemeClr>
                </a:solidFill>
                <a:effectLst/>
                <a:ea typeface="Calibri"/>
                <a:cs typeface="Times New Roman"/>
              </a:rPr>
              <a:t>Учредителю </a:t>
            </a:r>
            <a:endParaRPr lang="ru-RU" sz="1100" b="1" dirty="0">
              <a:solidFill>
                <a:schemeClr val="accent1">
                  <a:lumMod val="75000"/>
                </a:schemeClr>
              </a:solidFill>
              <a:effectLst/>
              <a:ea typeface="Calibri"/>
              <a:cs typeface="Times New Roman"/>
            </a:endParaRPr>
          </a:p>
        </p:txBody>
      </p:sp>
      <p:sp>
        <p:nvSpPr>
          <p:cNvPr id="11" name="Поле 8"/>
          <p:cNvSpPr txBox="1"/>
          <p:nvPr/>
        </p:nvSpPr>
        <p:spPr>
          <a:xfrm>
            <a:off x="3635896" y="5090009"/>
            <a:ext cx="4522212" cy="282084"/>
          </a:xfrm>
          <a:prstGeom prst="rect">
            <a:avLst/>
          </a:prstGeom>
          <a:solidFill>
            <a:schemeClr val="lt1"/>
          </a:solidFill>
          <a:ln w="19050">
            <a:solidFill>
              <a:schemeClr val="accent1">
                <a:lumMod val="75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ru-RU" sz="1300" b="1" dirty="0">
                <a:solidFill>
                  <a:schemeClr val="accent1">
                    <a:lumMod val="75000"/>
                  </a:schemeClr>
                </a:solidFill>
                <a:effectLst/>
                <a:ea typeface="Calibri"/>
                <a:cs typeface="Times New Roman"/>
              </a:rPr>
              <a:t>Родителям или законным представителям пострадавшего </a:t>
            </a:r>
            <a:endParaRPr lang="ru-RU" sz="1100" b="1" dirty="0">
              <a:solidFill>
                <a:schemeClr val="accent1">
                  <a:lumMod val="75000"/>
                </a:schemeClr>
              </a:solidFill>
              <a:effectLst/>
              <a:ea typeface="Calibri"/>
              <a:cs typeface="Times New Roman"/>
            </a:endParaRPr>
          </a:p>
        </p:txBody>
      </p:sp>
      <p:sp>
        <p:nvSpPr>
          <p:cNvPr id="12" name="Надпись 2"/>
          <p:cNvSpPr txBox="1">
            <a:spLocks noChangeArrowheads="1"/>
          </p:cNvSpPr>
          <p:nvPr/>
        </p:nvSpPr>
        <p:spPr bwMode="auto">
          <a:xfrm>
            <a:off x="2555776" y="5710773"/>
            <a:ext cx="4464493" cy="310515"/>
          </a:xfrm>
          <a:prstGeom prst="rect">
            <a:avLst/>
          </a:prstGeom>
          <a:solidFill>
            <a:srgbClr val="FFFFFF"/>
          </a:solidFill>
          <a:ln w="19050">
            <a:solidFill>
              <a:schemeClr val="accent1">
                <a:lumMod val="75000"/>
              </a:schemeClr>
            </a:solidFill>
            <a:miter lim="800000"/>
            <a:headEnd/>
            <a:tailEnd/>
          </a:ln>
        </p:spPr>
        <p:txBody>
          <a:bodyPr rot="0" vert="horz" wrap="square" lIns="91440" tIns="45720" rIns="91440" bIns="45720" anchor="t" anchorCtr="0">
            <a:noAutofit/>
          </a:bodyPr>
          <a:lstStyle/>
          <a:p>
            <a:pPr>
              <a:lnSpc>
                <a:spcPct val="115000"/>
              </a:lnSpc>
              <a:spcAft>
                <a:spcPts val="1000"/>
              </a:spcAft>
            </a:pPr>
            <a:r>
              <a:rPr lang="ru-RU" sz="1400" b="1" dirty="0">
                <a:solidFill>
                  <a:schemeClr val="accent1">
                    <a:lumMod val="75000"/>
                  </a:schemeClr>
                </a:solidFill>
                <a:effectLst/>
                <a:latin typeface="Calibri"/>
                <a:ea typeface="Calibri"/>
                <a:cs typeface="Times New Roman"/>
              </a:rPr>
              <a:t>Немедленно создает комиссию не менее 3 человек</a:t>
            </a:r>
          </a:p>
        </p:txBody>
      </p:sp>
      <p:sp>
        <p:nvSpPr>
          <p:cNvPr id="2" name="Стрелка вниз 1"/>
          <p:cNvSpPr/>
          <p:nvPr/>
        </p:nvSpPr>
        <p:spPr>
          <a:xfrm>
            <a:off x="3851920" y="1812444"/>
            <a:ext cx="113546" cy="248404"/>
          </a:xfrm>
          <a:prstGeom prst="downArrow">
            <a:avLst/>
          </a:prstGeom>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3" name="Стрелка вниз 12"/>
          <p:cNvSpPr/>
          <p:nvPr/>
        </p:nvSpPr>
        <p:spPr>
          <a:xfrm>
            <a:off x="3817668" y="2304434"/>
            <a:ext cx="113546" cy="248404"/>
          </a:xfrm>
          <a:prstGeom prst="downArrow">
            <a:avLst/>
          </a:prstGeom>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4" name="Стрелка вниз 13"/>
          <p:cNvSpPr/>
          <p:nvPr/>
        </p:nvSpPr>
        <p:spPr>
          <a:xfrm>
            <a:off x="3851920" y="2947426"/>
            <a:ext cx="113546" cy="248404"/>
          </a:xfrm>
          <a:prstGeom prst="downArrow">
            <a:avLst/>
          </a:prstGeom>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5" name="Стрелка вниз 14"/>
          <p:cNvSpPr/>
          <p:nvPr/>
        </p:nvSpPr>
        <p:spPr>
          <a:xfrm>
            <a:off x="3851920" y="3577377"/>
            <a:ext cx="113546" cy="248404"/>
          </a:xfrm>
          <a:prstGeom prst="downArrow">
            <a:avLst/>
          </a:prstGeom>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6" name="Стрелка вниз 15"/>
          <p:cNvSpPr/>
          <p:nvPr/>
        </p:nvSpPr>
        <p:spPr>
          <a:xfrm>
            <a:off x="3851920" y="4188708"/>
            <a:ext cx="113546" cy="248404"/>
          </a:xfrm>
          <a:prstGeom prst="downArrow">
            <a:avLst/>
          </a:prstGeom>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Стрелка вниз 16"/>
          <p:cNvSpPr/>
          <p:nvPr/>
        </p:nvSpPr>
        <p:spPr>
          <a:xfrm>
            <a:off x="4485196" y="4841605"/>
            <a:ext cx="113546" cy="248404"/>
          </a:xfrm>
          <a:prstGeom prst="downArrow">
            <a:avLst/>
          </a:prstGeom>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8" name="Стрелка вниз 17"/>
          <p:cNvSpPr/>
          <p:nvPr/>
        </p:nvSpPr>
        <p:spPr>
          <a:xfrm>
            <a:off x="2970823" y="4841605"/>
            <a:ext cx="161017" cy="183467"/>
          </a:xfrm>
          <a:prstGeom prst="downArrow">
            <a:avLst/>
          </a:prstGeom>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9" name="Стрелка вниз 18"/>
          <p:cNvSpPr/>
          <p:nvPr/>
        </p:nvSpPr>
        <p:spPr>
          <a:xfrm>
            <a:off x="4485196" y="5445224"/>
            <a:ext cx="113546" cy="265549"/>
          </a:xfrm>
          <a:prstGeom prst="downArrow">
            <a:avLst/>
          </a:prstGeom>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562516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адпись 2"/>
          <p:cNvSpPr txBox="1">
            <a:spLocks noChangeArrowheads="1"/>
          </p:cNvSpPr>
          <p:nvPr/>
        </p:nvSpPr>
        <p:spPr bwMode="auto">
          <a:xfrm>
            <a:off x="3491880" y="317287"/>
            <a:ext cx="1724660" cy="318770"/>
          </a:xfrm>
          <a:prstGeom prst="rect">
            <a:avLst/>
          </a:prstGeom>
          <a:solidFill>
            <a:srgbClr val="FFFFFF"/>
          </a:solidFill>
          <a:ln w="28575">
            <a:solidFill>
              <a:srgbClr val="FF0000"/>
            </a:solidFill>
            <a:miter lim="800000"/>
            <a:headEnd/>
            <a:tailEnd/>
          </a:ln>
        </p:spPr>
        <p:txBody>
          <a:bodyPr rot="0" vert="horz" wrap="square" lIns="91440" tIns="45720" rIns="91440" bIns="45720" anchor="t" anchorCtr="0">
            <a:noAutofit/>
          </a:bodyPr>
          <a:lstStyle/>
          <a:p>
            <a:pPr>
              <a:lnSpc>
                <a:spcPct val="115000"/>
              </a:lnSpc>
              <a:spcAft>
                <a:spcPts val="1000"/>
              </a:spcAft>
            </a:pPr>
            <a:r>
              <a:rPr lang="ru-RU" sz="1500" b="1" dirty="0">
                <a:solidFill>
                  <a:srgbClr val="C00000"/>
                </a:solidFill>
                <a:effectLst/>
                <a:latin typeface="Calibri"/>
                <a:ea typeface="Calibri"/>
                <a:cs typeface="Times New Roman"/>
              </a:rPr>
              <a:t>Работа комиссии</a:t>
            </a:r>
            <a:endParaRPr lang="ru-RU" sz="1100" b="1" dirty="0">
              <a:solidFill>
                <a:srgbClr val="C00000"/>
              </a:solidFill>
              <a:effectLst/>
              <a:latin typeface="Calibri"/>
              <a:ea typeface="Calibri"/>
              <a:cs typeface="Times New Roman"/>
            </a:endParaRPr>
          </a:p>
        </p:txBody>
      </p:sp>
      <p:sp>
        <p:nvSpPr>
          <p:cNvPr id="4" name="Поле 1"/>
          <p:cNvSpPr txBox="1"/>
          <p:nvPr/>
        </p:nvSpPr>
        <p:spPr>
          <a:xfrm>
            <a:off x="1259632" y="924090"/>
            <a:ext cx="6408712" cy="844292"/>
          </a:xfrm>
          <a:prstGeom prst="rect">
            <a:avLst/>
          </a:prstGeom>
          <a:solidFill>
            <a:schemeClr val="lt1"/>
          </a:solidFill>
          <a:ln w="28575">
            <a:solidFill>
              <a:srgbClr val="C0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ru-RU" sz="1400" b="1" dirty="0">
                <a:solidFill>
                  <a:srgbClr val="002060"/>
                </a:solidFill>
                <a:effectLst/>
                <a:ea typeface="Calibri"/>
                <a:cs typeface="Times New Roman"/>
              </a:rPr>
              <a:t>Взятие письменного объяснения от пострадавшего, должностного лица, проводившего занятие (мероприятие),Лица, на которое возложено обеспечение безопасных условий проведения занятия</a:t>
            </a:r>
          </a:p>
        </p:txBody>
      </p:sp>
      <p:sp>
        <p:nvSpPr>
          <p:cNvPr id="5" name="Надпись 2"/>
          <p:cNvSpPr txBox="1">
            <a:spLocks noChangeArrowheads="1"/>
          </p:cNvSpPr>
          <p:nvPr/>
        </p:nvSpPr>
        <p:spPr bwMode="auto">
          <a:xfrm>
            <a:off x="1075580" y="2049705"/>
            <a:ext cx="7024812" cy="432048"/>
          </a:xfrm>
          <a:prstGeom prst="rect">
            <a:avLst/>
          </a:prstGeom>
          <a:solidFill>
            <a:srgbClr val="FFFFFF"/>
          </a:solidFill>
          <a:ln w="28575">
            <a:solidFill>
              <a:srgbClr val="C00000"/>
            </a:solidFill>
            <a:miter lim="800000"/>
            <a:headEnd/>
            <a:tailEnd/>
          </a:ln>
        </p:spPr>
        <p:txBody>
          <a:bodyPr rot="0" vert="horz" wrap="square" lIns="91440" tIns="45720" rIns="91440" bIns="45720" anchor="t" anchorCtr="0">
            <a:noAutofit/>
          </a:bodyPr>
          <a:lstStyle/>
          <a:p>
            <a:pPr>
              <a:lnSpc>
                <a:spcPct val="115000"/>
              </a:lnSpc>
              <a:spcAft>
                <a:spcPts val="1000"/>
              </a:spcAft>
            </a:pPr>
            <a:r>
              <a:rPr lang="ru-RU" sz="1400" b="1" dirty="0">
                <a:solidFill>
                  <a:srgbClr val="002060"/>
                </a:solidFill>
                <a:effectLst/>
                <a:latin typeface="Calibri"/>
                <a:ea typeface="Calibri"/>
                <a:cs typeface="Times New Roman"/>
              </a:rPr>
              <a:t>Составить протокол опроса очевидцев н/с, должностного лица, проводившего занятие</a:t>
            </a:r>
          </a:p>
        </p:txBody>
      </p:sp>
      <p:sp>
        <p:nvSpPr>
          <p:cNvPr id="6" name="Поле 3"/>
          <p:cNvSpPr txBox="1"/>
          <p:nvPr/>
        </p:nvSpPr>
        <p:spPr>
          <a:xfrm>
            <a:off x="1547664" y="2699425"/>
            <a:ext cx="5904656" cy="457200"/>
          </a:xfrm>
          <a:prstGeom prst="rect">
            <a:avLst/>
          </a:prstGeom>
          <a:solidFill>
            <a:schemeClr val="lt1"/>
          </a:solidFill>
          <a:ln w="28575">
            <a:solidFill>
              <a:srgbClr val="C0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ru-RU" sz="1300" b="1" dirty="0">
                <a:solidFill>
                  <a:srgbClr val="002060"/>
                </a:solidFill>
                <a:effectLst/>
                <a:ea typeface="Calibri"/>
                <a:cs typeface="Times New Roman"/>
              </a:rPr>
              <a:t>Составить протокол осмотра места происшествия, планы, схемы, фото, видео</a:t>
            </a:r>
            <a:endParaRPr lang="ru-RU" sz="1100" b="1" dirty="0">
              <a:solidFill>
                <a:srgbClr val="002060"/>
              </a:solidFill>
              <a:effectLst/>
              <a:ea typeface="Calibri"/>
              <a:cs typeface="Times New Roman"/>
            </a:endParaRPr>
          </a:p>
        </p:txBody>
      </p:sp>
      <p:sp>
        <p:nvSpPr>
          <p:cNvPr id="7" name="Поле 4"/>
          <p:cNvSpPr txBox="1"/>
          <p:nvPr/>
        </p:nvSpPr>
        <p:spPr>
          <a:xfrm>
            <a:off x="2072429" y="3367669"/>
            <a:ext cx="4083748" cy="360040"/>
          </a:xfrm>
          <a:prstGeom prst="rect">
            <a:avLst/>
          </a:prstGeom>
          <a:solidFill>
            <a:schemeClr val="lt1"/>
          </a:solidFill>
          <a:ln w="28575">
            <a:solidFill>
              <a:srgbClr val="C0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ru-RU" sz="1300" b="1" dirty="0">
                <a:solidFill>
                  <a:srgbClr val="002060"/>
                </a:solidFill>
                <a:effectLst/>
                <a:ea typeface="Calibri"/>
                <a:cs typeface="Times New Roman"/>
              </a:rPr>
              <a:t>Изучить документы о прохождении инструктажей </a:t>
            </a:r>
            <a:endParaRPr lang="ru-RU" sz="1100" b="1" dirty="0">
              <a:solidFill>
                <a:srgbClr val="002060"/>
              </a:solidFill>
              <a:effectLst/>
              <a:ea typeface="Calibri"/>
              <a:cs typeface="Times New Roman"/>
            </a:endParaRPr>
          </a:p>
        </p:txBody>
      </p:sp>
      <p:sp>
        <p:nvSpPr>
          <p:cNvPr id="8" name="Поле 5"/>
          <p:cNvSpPr txBox="1"/>
          <p:nvPr/>
        </p:nvSpPr>
        <p:spPr>
          <a:xfrm>
            <a:off x="827584" y="3933056"/>
            <a:ext cx="7524837" cy="629285"/>
          </a:xfrm>
          <a:prstGeom prst="rect">
            <a:avLst/>
          </a:prstGeom>
          <a:solidFill>
            <a:schemeClr val="lt1"/>
          </a:solidFill>
          <a:ln w="28575">
            <a:solidFill>
              <a:srgbClr val="C0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ru-RU" sz="1300" b="1" dirty="0">
                <a:solidFill>
                  <a:srgbClr val="002060"/>
                </a:solidFill>
                <a:effectLst/>
                <a:ea typeface="Calibri"/>
                <a:cs typeface="Times New Roman"/>
              </a:rPr>
              <a:t>Сделать выписки из журнала регистрации инструктажей по технике безопасности с обучающимся, о прохождении обучения или инструктажа, изучить предписания органов контроля и надзора</a:t>
            </a:r>
            <a:endParaRPr lang="ru-RU" sz="1100" b="1" dirty="0">
              <a:solidFill>
                <a:srgbClr val="002060"/>
              </a:solidFill>
              <a:effectLst/>
              <a:ea typeface="Calibri"/>
              <a:cs typeface="Times New Roman"/>
            </a:endParaRPr>
          </a:p>
        </p:txBody>
      </p:sp>
      <p:sp>
        <p:nvSpPr>
          <p:cNvPr id="9" name="Надпись 2"/>
          <p:cNvSpPr txBox="1">
            <a:spLocks noChangeArrowheads="1"/>
          </p:cNvSpPr>
          <p:nvPr/>
        </p:nvSpPr>
        <p:spPr bwMode="auto">
          <a:xfrm>
            <a:off x="935596" y="4767871"/>
            <a:ext cx="7416825" cy="552459"/>
          </a:xfrm>
          <a:prstGeom prst="rect">
            <a:avLst/>
          </a:prstGeom>
          <a:solidFill>
            <a:srgbClr val="FFFFFF"/>
          </a:solidFill>
          <a:ln w="28575">
            <a:solidFill>
              <a:srgbClr val="C00000"/>
            </a:solidFill>
            <a:miter lim="800000"/>
            <a:headEnd/>
            <a:tailEnd/>
          </a:ln>
        </p:spPr>
        <p:txBody>
          <a:bodyPr rot="0" vert="horz" wrap="square" lIns="91440" tIns="45720" rIns="91440" bIns="45720" anchor="t" anchorCtr="0">
            <a:spAutoFit/>
          </a:bodyPr>
          <a:lstStyle/>
          <a:p>
            <a:pPr algn="ctr">
              <a:lnSpc>
                <a:spcPct val="115000"/>
              </a:lnSpc>
              <a:spcAft>
                <a:spcPts val="1000"/>
              </a:spcAft>
            </a:pPr>
            <a:r>
              <a:rPr lang="ru-RU" sz="1300" b="1" dirty="0">
                <a:solidFill>
                  <a:srgbClr val="002060"/>
                </a:solidFill>
                <a:effectLst/>
                <a:latin typeface="Calibri"/>
                <a:ea typeface="Calibri"/>
                <a:cs typeface="Times New Roman"/>
              </a:rPr>
              <a:t>Ознакомиться  с инструкциями, положениями, приказами и др. актами, обеспечивающими безопасные условия проведения образовательной деятельности   и ответственных за это лиц</a:t>
            </a:r>
            <a:endParaRPr lang="ru-RU" sz="1100" b="1" dirty="0">
              <a:solidFill>
                <a:srgbClr val="002060"/>
              </a:solidFill>
              <a:effectLst/>
              <a:latin typeface="Calibri"/>
              <a:ea typeface="Calibri"/>
              <a:cs typeface="Times New Roman"/>
            </a:endParaRPr>
          </a:p>
        </p:txBody>
      </p:sp>
      <p:sp>
        <p:nvSpPr>
          <p:cNvPr id="10" name="Поле 7"/>
          <p:cNvSpPr txBox="1"/>
          <p:nvPr/>
        </p:nvSpPr>
        <p:spPr>
          <a:xfrm>
            <a:off x="1075580" y="5546976"/>
            <a:ext cx="6984775" cy="353610"/>
          </a:xfrm>
          <a:prstGeom prst="rect">
            <a:avLst/>
          </a:prstGeom>
          <a:solidFill>
            <a:schemeClr val="lt1"/>
          </a:solidFill>
          <a:ln w="28575">
            <a:solidFill>
              <a:srgbClr val="C00000"/>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1000"/>
              </a:spcAft>
            </a:pPr>
            <a:r>
              <a:rPr lang="ru-RU" sz="1300" b="1" dirty="0">
                <a:solidFill>
                  <a:srgbClr val="002060"/>
                </a:solidFill>
                <a:effectLst/>
                <a:ea typeface="Calibri"/>
                <a:cs typeface="Times New Roman"/>
              </a:rPr>
              <a:t>Запросить медицинское учреждение о медицинском заключении о характере повреждений</a:t>
            </a:r>
            <a:endParaRPr lang="ru-RU" sz="1100" b="1" dirty="0">
              <a:solidFill>
                <a:srgbClr val="002060"/>
              </a:solidFill>
              <a:effectLst/>
              <a:ea typeface="Calibri"/>
              <a:cs typeface="Times New Roman"/>
            </a:endParaRPr>
          </a:p>
        </p:txBody>
      </p:sp>
      <p:sp>
        <p:nvSpPr>
          <p:cNvPr id="11" name="Надпись 2"/>
          <p:cNvSpPr txBox="1">
            <a:spLocks noChangeArrowheads="1"/>
          </p:cNvSpPr>
          <p:nvPr/>
        </p:nvSpPr>
        <p:spPr bwMode="auto">
          <a:xfrm>
            <a:off x="1661256" y="6093296"/>
            <a:ext cx="5485765" cy="308867"/>
          </a:xfrm>
          <a:prstGeom prst="rect">
            <a:avLst/>
          </a:prstGeom>
          <a:solidFill>
            <a:srgbClr val="FFFFFF"/>
          </a:solidFill>
          <a:ln w="28575">
            <a:solidFill>
              <a:srgbClr val="C00000"/>
            </a:solidFill>
            <a:miter lim="800000"/>
            <a:headEnd/>
            <a:tailEnd/>
          </a:ln>
        </p:spPr>
        <p:txBody>
          <a:bodyPr rot="0" vert="horz" wrap="square" lIns="91440" tIns="45720" rIns="91440" bIns="45720" anchor="t" anchorCtr="0">
            <a:spAutoFit/>
          </a:bodyPr>
          <a:lstStyle/>
          <a:p>
            <a:pPr algn="ctr">
              <a:lnSpc>
                <a:spcPct val="115000"/>
              </a:lnSpc>
              <a:spcAft>
                <a:spcPts val="1000"/>
              </a:spcAft>
            </a:pPr>
            <a:r>
              <a:rPr lang="ru-RU" sz="1300" b="1" dirty="0">
                <a:solidFill>
                  <a:srgbClr val="002060"/>
                </a:solidFill>
                <a:effectLst/>
                <a:latin typeface="Calibri"/>
                <a:ea typeface="Calibri"/>
                <a:cs typeface="Times New Roman"/>
              </a:rPr>
              <a:t>Составить акт расследования н/с в течение 3 календарных дней</a:t>
            </a:r>
            <a:endParaRPr lang="ru-RU" sz="1100" b="1" dirty="0">
              <a:solidFill>
                <a:srgbClr val="002060"/>
              </a:solidFill>
              <a:effectLst/>
              <a:latin typeface="Calibri"/>
              <a:ea typeface="Calibri"/>
              <a:cs typeface="Times New Roman"/>
            </a:endParaRPr>
          </a:p>
        </p:txBody>
      </p:sp>
      <p:sp>
        <p:nvSpPr>
          <p:cNvPr id="2" name="Стрелка вниз 1"/>
          <p:cNvSpPr/>
          <p:nvPr/>
        </p:nvSpPr>
        <p:spPr>
          <a:xfrm>
            <a:off x="4168777" y="666795"/>
            <a:ext cx="185433" cy="2572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2" name="Стрелка вниз 11"/>
          <p:cNvSpPr/>
          <p:nvPr/>
        </p:nvSpPr>
        <p:spPr>
          <a:xfrm>
            <a:off x="4168777" y="1768381"/>
            <a:ext cx="92716" cy="292467"/>
          </a:xfrm>
          <a:prstGeom prst="downArrow">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3" name="Стрелка вниз 12"/>
          <p:cNvSpPr/>
          <p:nvPr/>
        </p:nvSpPr>
        <p:spPr>
          <a:xfrm>
            <a:off x="4157485" y="2492896"/>
            <a:ext cx="69857" cy="206529"/>
          </a:xfrm>
          <a:prstGeom prst="downArrow">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4" name="Стрелка вниз 13"/>
          <p:cNvSpPr/>
          <p:nvPr/>
        </p:nvSpPr>
        <p:spPr>
          <a:xfrm>
            <a:off x="4168777" y="3156625"/>
            <a:ext cx="92716" cy="200367"/>
          </a:xfrm>
          <a:prstGeom prst="downArrow">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5" name="Стрелка вниз 14"/>
          <p:cNvSpPr/>
          <p:nvPr/>
        </p:nvSpPr>
        <p:spPr>
          <a:xfrm>
            <a:off x="4168778" y="3717032"/>
            <a:ext cx="92716" cy="216024"/>
          </a:xfrm>
          <a:prstGeom prst="downArrow">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6" name="Стрелка вниз 15"/>
          <p:cNvSpPr/>
          <p:nvPr/>
        </p:nvSpPr>
        <p:spPr>
          <a:xfrm>
            <a:off x="4191636" y="4562341"/>
            <a:ext cx="45719" cy="205531"/>
          </a:xfrm>
          <a:prstGeom prst="downArrow">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Стрелка вниз 16"/>
          <p:cNvSpPr/>
          <p:nvPr/>
        </p:nvSpPr>
        <p:spPr>
          <a:xfrm>
            <a:off x="4191636" y="5320331"/>
            <a:ext cx="45719" cy="226645"/>
          </a:xfrm>
          <a:prstGeom prst="downArrow">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8" name="Стрелка вниз 17"/>
          <p:cNvSpPr/>
          <p:nvPr/>
        </p:nvSpPr>
        <p:spPr>
          <a:xfrm>
            <a:off x="4191636" y="5900586"/>
            <a:ext cx="45719" cy="192710"/>
          </a:xfrm>
          <a:prstGeom prst="downArrow">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1625779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548680"/>
            <a:ext cx="7992888" cy="369332"/>
          </a:xfrm>
          <a:prstGeom prst="rect">
            <a:avLst/>
          </a:prstGeom>
        </p:spPr>
        <p:txBody>
          <a:bodyPr wrap="square">
            <a:spAutoFit/>
          </a:bodyPr>
          <a:lstStyle/>
          <a:p>
            <a:r>
              <a:rPr lang="ru-RU" dirty="0"/>
              <a:t>                   </a:t>
            </a:r>
            <a:r>
              <a:rPr lang="ru-RU" sz="1400" dirty="0"/>
              <a:t>           </a:t>
            </a:r>
          </a:p>
        </p:txBody>
      </p:sp>
      <p:sp>
        <p:nvSpPr>
          <p:cNvPr id="3" name="Прямоугольник 2"/>
          <p:cNvSpPr/>
          <p:nvPr/>
        </p:nvSpPr>
        <p:spPr>
          <a:xfrm>
            <a:off x="251520" y="116632"/>
            <a:ext cx="8568952" cy="6186309"/>
          </a:xfrm>
          <a:prstGeom prst="rect">
            <a:avLst/>
          </a:prstGeom>
        </p:spPr>
        <p:txBody>
          <a:bodyPr wrap="square">
            <a:spAutoFit/>
          </a:bodyPr>
          <a:lstStyle/>
          <a:p>
            <a:r>
              <a:rPr lang="ru-RU" dirty="0"/>
              <a:t> </a:t>
            </a:r>
          </a:p>
          <a:p>
            <a:r>
              <a:rPr lang="ru-RU" sz="1600" b="1" dirty="0">
                <a:latin typeface="Bookman Old Style" pitchFamily="18" charset="0"/>
              </a:rPr>
              <a:t> </a:t>
            </a:r>
            <a:r>
              <a:rPr lang="ru-RU" b="1" dirty="0" smtClean="0">
                <a:solidFill>
                  <a:srgbClr val="002060"/>
                </a:solidFill>
                <a:latin typeface="Bookman Old Style" pitchFamily="18" charset="0"/>
              </a:rPr>
              <a:t>При </a:t>
            </a:r>
            <a:r>
              <a:rPr lang="ru-RU" b="1" dirty="0">
                <a:solidFill>
                  <a:srgbClr val="002060"/>
                </a:solidFill>
                <a:latin typeface="Bookman Old Style" pitchFamily="18" charset="0"/>
              </a:rPr>
              <a:t>расследования несчастного случая, в результате которого обучающийся получил </a:t>
            </a:r>
            <a:r>
              <a:rPr lang="ru-RU" b="1" i="1" dirty="0">
                <a:solidFill>
                  <a:srgbClr val="FF0000"/>
                </a:solidFill>
                <a:latin typeface="Bookman Old Style" pitchFamily="18" charset="0"/>
              </a:rPr>
              <a:t>легкие повреждения здоровья</a:t>
            </a:r>
            <a:r>
              <a:rPr lang="ru-RU" b="1" dirty="0">
                <a:solidFill>
                  <a:srgbClr val="002060"/>
                </a:solidFill>
                <a:latin typeface="Bookman Old Style" pitchFamily="18" charset="0"/>
              </a:rPr>
              <a:t>, руководителем </a:t>
            </a:r>
            <a:r>
              <a:rPr lang="ru-RU" b="1" dirty="0" smtClean="0">
                <a:solidFill>
                  <a:srgbClr val="002060"/>
                </a:solidFill>
                <a:latin typeface="Bookman Old Style" pitchFamily="18" charset="0"/>
              </a:rPr>
              <a:t>незамедлительно </a:t>
            </a:r>
            <a:r>
              <a:rPr lang="ru-RU" b="1" dirty="0">
                <a:solidFill>
                  <a:srgbClr val="002060"/>
                </a:solidFill>
                <a:latin typeface="Bookman Old Style" pitchFamily="18" charset="0"/>
              </a:rPr>
              <a:t>создается комиссия по расследованию несчастного случая в составе </a:t>
            </a:r>
            <a:r>
              <a:rPr lang="ru-RU" b="1" dirty="0">
                <a:solidFill>
                  <a:srgbClr val="C00000"/>
                </a:solidFill>
                <a:latin typeface="Bookman Old Style" pitchFamily="18" charset="0"/>
              </a:rPr>
              <a:t>не менее трех человек</a:t>
            </a:r>
            <a:r>
              <a:rPr lang="ru-RU" b="1" dirty="0" smtClean="0">
                <a:solidFill>
                  <a:srgbClr val="002060"/>
                </a:solidFill>
                <a:latin typeface="Bookman Old Style" pitchFamily="18" charset="0"/>
              </a:rPr>
              <a:t>.</a:t>
            </a:r>
          </a:p>
          <a:p>
            <a:endParaRPr lang="ru-RU" b="1" dirty="0">
              <a:solidFill>
                <a:srgbClr val="002060"/>
              </a:solidFill>
              <a:latin typeface="Bookman Old Style" pitchFamily="18" charset="0"/>
            </a:endParaRPr>
          </a:p>
          <a:p>
            <a:r>
              <a:rPr lang="ru-RU" b="1" dirty="0" smtClean="0">
                <a:solidFill>
                  <a:srgbClr val="002060"/>
                </a:solidFill>
                <a:latin typeface="Bookman Old Style" pitchFamily="18" charset="0"/>
              </a:rPr>
              <a:t>Комиссию </a:t>
            </a:r>
            <a:r>
              <a:rPr lang="ru-RU" b="1" dirty="0">
                <a:solidFill>
                  <a:srgbClr val="002060"/>
                </a:solidFill>
                <a:latin typeface="Bookman Old Style" pitchFamily="18" charset="0"/>
              </a:rPr>
              <a:t>возглавляет руководитель (или лицо, его замещающее) </a:t>
            </a:r>
            <a:r>
              <a:rPr lang="ru-RU" b="1" dirty="0" smtClean="0">
                <a:solidFill>
                  <a:srgbClr val="002060"/>
                </a:solidFill>
                <a:latin typeface="Bookman Old Style" pitchFamily="18" charset="0"/>
              </a:rPr>
              <a:t>организации.</a:t>
            </a:r>
            <a:endParaRPr lang="ru-RU" b="1" dirty="0">
              <a:solidFill>
                <a:srgbClr val="002060"/>
              </a:solidFill>
              <a:latin typeface="Bookman Old Style" pitchFamily="18" charset="0"/>
            </a:endParaRPr>
          </a:p>
          <a:p>
            <a:r>
              <a:rPr lang="ru-RU" b="1" dirty="0">
                <a:solidFill>
                  <a:srgbClr val="002060"/>
                </a:solidFill>
                <a:latin typeface="Bookman Old Style" pitchFamily="18" charset="0"/>
              </a:rPr>
              <a:t>В состав комиссии в обязательном порядке включаются:</a:t>
            </a:r>
          </a:p>
          <a:p>
            <a:r>
              <a:rPr lang="ru-RU" b="1" dirty="0" smtClean="0">
                <a:solidFill>
                  <a:srgbClr val="002060"/>
                </a:solidFill>
                <a:latin typeface="Bookman Old Style" pitchFamily="18" charset="0"/>
              </a:rPr>
              <a:t>- специалист </a:t>
            </a:r>
            <a:r>
              <a:rPr lang="ru-RU" b="1" dirty="0">
                <a:solidFill>
                  <a:srgbClr val="002060"/>
                </a:solidFill>
                <a:latin typeface="Bookman Old Style" pitchFamily="18" charset="0"/>
              </a:rPr>
              <a:t>по охране труда или лицо, на которое руководителем </a:t>
            </a:r>
            <a:r>
              <a:rPr lang="ru-RU" b="1" dirty="0" smtClean="0">
                <a:solidFill>
                  <a:srgbClr val="002060"/>
                </a:solidFill>
                <a:latin typeface="Bookman Old Style" pitchFamily="18" charset="0"/>
              </a:rPr>
              <a:t>возложены </a:t>
            </a:r>
            <a:r>
              <a:rPr lang="ru-RU" b="1" dirty="0">
                <a:solidFill>
                  <a:srgbClr val="002060"/>
                </a:solidFill>
                <a:latin typeface="Bookman Old Style" pitchFamily="18" charset="0"/>
              </a:rPr>
              <a:t>обязанности специалиста по охране труда, прошедшее обучение по вопросам охраны </a:t>
            </a:r>
            <a:r>
              <a:rPr lang="ru-RU" b="1" dirty="0" smtClean="0">
                <a:solidFill>
                  <a:srgbClr val="002060"/>
                </a:solidFill>
                <a:latin typeface="Bookman Old Style" pitchFamily="18" charset="0"/>
              </a:rPr>
              <a:t>труда;</a:t>
            </a:r>
            <a:endParaRPr lang="ru-RU" b="1" dirty="0">
              <a:solidFill>
                <a:srgbClr val="002060"/>
              </a:solidFill>
              <a:latin typeface="Bookman Old Style" pitchFamily="18" charset="0"/>
            </a:endParaRPr>
          </a:p>
          <a:p>
            <a:r>
              <a:rPr lang="ru-RU" b="1" dirty="0" smtClean="0">
                <a:solidFill>
                  <a:srgbClr val="002060"/>
                </a:solidFill>
                <a:latin typeface="Bookman Old Style" pitchFamily="18" charset="0"/>
              </a:rPr>
              <a:t>- представитель </a:t>
            </a:r>
            <a:r>
              <a:rPr lang="ru-RU" b="1" dirty="0">
                <a:solidFill>
                  <a:srgbClr val="002060"/>
                </a:solidFill>
                <a:latin typeface="Bookman Old Style" pitchFamily="18" charset="0"/>
              </a:rPr>
              <a:t>выборного органа первичной профсоюзной организации обучающихся (при наличии</a:t>
            </a:r>
            <a:r>
              <a:rPr lang="ru-RU" b="1" dirty="0" smtClean="0">
                <a:solidFill>
                  <a:srgbClr val="002060"/>
                </a:solidFill>
                <a:latin typeface="Bookman Old Style" pitchFamily="18" charset="0"/>
              </a:rPr>
              <a:t>).</a:t>
            </a:r>
            <a:endParaRPr lang="ru-RU" b="1" dirty="0">
              <a:solidFill>
                <a:srgbClr val="002060"/>
              </a:solidFill>
              <a:latin typeface="Bookman Old Style" pitchFamily="18" charset="0"/>
            </a:endParaRPr>
          </a:p>
          <a:p>
            <a:r>
              <a:rPr lang="ru-RU" b="1" dirty="0" smtClean="0">
                <a:solidFill>
                  <a:srgbClr val="002060"/>
                </a:solidFill>
                <a:latin typeface="Bookman Old Style" pitchFamily="18" charset="0"/>
              </a:rPr>
              <a:t>- Лица</a:t>
            </a:r>
            <a:r>
              <a:rPr lang="ru-RU" b="1" dirty="0">
                <a:solidFill>
                  <a:srgbClr val="002060"/>
                </a:solidFill>
                <a:latin typeface="Bookman Old Style" pitchFamily="18" charset="0"/>
              </a:rPr>
              <a:t>, непосредственно проводившие учебные занятия (мероприятия) и (или) осуществлявшие руководство за безопасным проведением данных учебных занятий (мероприятий), во время которых произошел несчастный случай с обучающимся</a:t>
            </a:r>
            <a:r>
              <a:rPr lang="ru-RU" b="1" i="1" dirty="0">
                <a:solidFill>
                  <a:srgbClr val="002060"/>
                </a:solidFill>
                <a:latin typeface="Bookman Old Style" pitchFamily="18" charset="0"/>
              </a:rPr>
              <a:t>, в состав комиссии не включаются.</a:t>
            </a:r>
          </a:p>
          <a:p>
            <a:r>
              <a:rPr lang="ru-RU" b="1" dirty="0">
                <a:solidFill>
                  <a:srgbClr val="002060"/>
                </a:solidFill>
                <a:latin typeface="Bookman Old Style" pitchFamily="18" charset="0"/>
              </a:rPr>
              <a:t>Расследование проводится комиссией в течение </a:t>
            </a:r>
            <a:r>
              <a:rPr lang="ru-RU" b="1" dirty="0">
                <a:solidFill>
                  <a:srgbClr val="FF0000"/>
                </a:solidFill>
                <a:latin typeface="Bookman Old Style" pitchFamily="18" charset="0"/>
              </a:rPr>
              <a:t>трех календарных дней </a:t>
            </a:r>
            <a:r>
              <a:rPr lang="ru-RU" b="1" dirty="0">
                <a:solidFill>
                  <a:srgbClr val="002060"/>
                </a:solidFill>
                <a:latin typeface="Bookman Old Style" pitchFamily="18" charset="0"/>
              </a:rPr>
              <a:t>с момента происшествия</a:t>
            </a:r>
          </a:p>
        </p:txBody>
      </p:sp>
    </p:spTree>
    <p:extLst>
      <p:ext uri="{BB962C8B-B14F-4D97-AF65-F5344CB8AC3E}">
        <p14:creationId xmlns:p14="http://schemas.microsoft.com/office/powerpoint/2010/main" val="1696455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7920880" cy="6555641"/>
          </a:xfrm>
          <a:prstGeom prst="rect">
            <a:avLst/>
          </a:prstGeom>
        </p:spPr>
        <p:txBody>
          <a:bodyPr wrap="square">
            <a:spAutoFit/>
          </a:bodyPr>
          <a:lstStyle/>
          <a:p>
            <a:r>
              <a:rPr lang="ru-RU" sz="2000" b="1" dirty="0" smtClean="0">
                <a:solidFill>
                  <a:schemeClr val="accent1">
                    <a:lumMod val="50000"/>
                  </a:schemeClr>
                </a:solidFill>
                <a:latin typeface="Bookman Old Style" pitchFamily="18" charset="0"/>
              </a:rPr>
              <a:t>Акт </a:t>
            </a:r>
            <a:r>
              <a:rPr lang="ru-RU" sz="2000" b="1" dirty="0">
                <a:solidFill>
                  <a:schemeClr val="accent1">
                    <a:lumMod val="50000"/>
                  </a:schemeClr>
                </a:solidFill>
                <a:latin typeface="Bookman Old Style" pitchFamily="18" charset="0"/>
              </a:rPr>
              <a:t>о расследовании несчастного случая с обучающимся составляется в </a:t>
            </a:r>
            <a:r>
              <a:rPr lang="ru-RU" sz="2000" b="1" dirty="0">
                <a:solidFill>
                  <a:srgbClr val="C00000"/>
                </a:solidFill>
                <a:latin typeface="Bookman Old Style" pitchFamily="18" charset="0"/>
              </a:rPr>
              <a:t>трех экземплярах </a:t>
            </a:r>
            <a:r>
              <a:rPr lang="ru-RU" sz="2000" b="1" dirty="0">
                <a:solidFill>
                  <a:schemeClr val="accent1">
                    <a:lumMod val="50000"/>
                  </a:schemeClr>
                </a:solidFill>
                <a:latin typeface="Bookman Old Style" pitchFamily="18" charset="0"/>
              </a:rPr>
              <a:t>и не позднее </a:t>
            </a:r>
            <a:r>
              <a:rPr lang="ru-RU" sz="2000" b="1" dirty="0">
                <a:solidFill>
                  <a:srgbClr val="C00000"/>
                </a:solidFill>
                <a:latin typeface="Bookman Old Style" pitchFamily="18" charset="0"/>
              </a:rPr>
              <a:t>трех рабочих дней </a:t>
            </a:r>
            <a:r>
              <a:rPr lang="ru-RU" sz="2000" b="1" dirty="0">
                <a:solidFill>
                  <a:schemeClr val="accent1">
                    <a:lumMod val="50000"/>
                  </a:schemeClr>
                </a:solidFill>
                <a:latin typeface="Bookman Old Style" pitchFamily="18" charset="0"/>
              </a:rPr>
              <a:t>после завершения расследования утверждается руководителем </a:t>
            </a:r>
            <a:r>
              <a:rPr lang="ru-RU" sz="2000" b="1" dirty="0" smtClean="0">
                <a:solidFill>
                  <a:schemeClr val="accent1">
                    <a:lumMod val="50000"/>
                  </a:schemeClr>
                </a:solidFill>
                <a:latin typeface="Bookman Old Style" pitchFamily="18" charset="0"/>
              </a:rPr>
              <a:t>организации и </a:t>
            </a:r>
            <a:r>
              <a:rPr lang="ru-RU" sz="2000" b="1" dirty="0">
                <a:solidFill>
                  <a:schemeClr val="accent1">
                    <a:lumMod val="50000"/>
                  </a:schemeClr>
                </a:solidFill>
                <a:latin typeface="Bookman Old Style" pitchFamily="18" charset="0"/>
              </a:rPr>
              <a:t>заверяется печатью данной организации (</a:t>
            </a:r>
            <a:r>
              <a:rPr lang="ru-RU" sz="2000" b="1" dirty="0">
                <a:solidFill>
                  <a:srgbClr val="C00000"/>
                </a:solidFill>
                <a:latin typeface="Bookman Old Style" pitchFamily="18" charset="0"/>
              </a:rPr>
              <a:t>при наличии</a:t>
            </a:r>
            <a:r>
              <a:rPr lang="ru-RU" sz="2000" b="1" dirty="0" smtClean="0">
                <a:solidFill>
                  <a:schemeClr val="accent1">
                    <a:lumMod val="50000"/>
                  </a:schemeClr>
                </a:solidFill>
                <a:latin typeface="Bookman Old Style" pitchFamily="18" charset="0"/>
              </a:rPr>
              <a:t>).</a:t>
            </a:r>
          </a:p>
          <a:p>
            <a:endParaRPr lang="ru-RU" sz="2000" b="1" dirty="0">
              <a:solidFill>
                <a:schemeClr val="accent1">
                  <a:lumMod val="50000"/>
                </a:schemeClr>
              </a:solidFill>
              <a:latin typeface="Bookman Old Style" pitchFamily="18" charset="0"/>
            </a:endParaRPr>
          </a:p>
          <a:p>
            <a:r>
              <a:rPr lang="ru-RU" sz="2000" b="1" dirty="0">
                <a:solidFill>
                  <a:srgbClr val="C00000"/>
                </a:solidFill>
                <a:latin typeface="Bookman Old Style" pitchFamily="18" charset="0"/>
              </a:rPr>
              <a:t>Первый экземпляр </a:t>
            </a:r>
            <a:r>
              <a:rPr lang="ru-RU" sz="2000" b="1" dirty="0">
                <a:solidFill>
                  <a:schemeClr val="accent1">
                    <a:lumMod val="50000"/>
                  </a:schemeClr>
                </a:solidFill>
                <a:latin typeface="Bookman Old Style" pitchFamily="18" charset="0"/>
              </a:rPr>
              <a:t>акта </a:t>
            </a:r>
            <a:r>
              <a:rPr lang="ru-RU" sz="2000" b="1" dirty="0" smtClean="0">
                <a:solidFill>
                  <a:schemeClr val="accent1">
                    <a:lumMod val="50000"/>
                  </a:schemeClr>
                </a:solidFill>
                <a:latin typeface="Bookman Old Style" pitchFamily="18" charset="0"/>
              </a:rPr>
              <a:t>выдается </a:t>
            </a:r>
            <a:r>
              <a:rPr lang="ru-RU" sz="2000" b="1" dirty="0">
                <a:solidFill>
                  <a:schemeClr val="accent1">
                    <a:lumMod val="50000"/>
                  </a:schemeClr>
                </a:solidFill>
                <a:latin typeface="Bookman Old Style" pitchFamily="18" charset="0"/>
              </a:rPr>
              <a:t>совершеннолетнему пострадавшему (его законному представителю или иному доверенному лицу), родителям (законному представителю) несовершеннолетнего пострадавшего</a:t>
            </a:r>
            <a:r>
              <a:rPr lang="ru-RU" sz="2000" b="1" dirty="0" smtClean="0">
                <a:solidFill>
                  <a:schemeClr val="accent1">
                    <a:lumMod val="50000"/>
                  </a:schemeClr>
                </a:solidFill>
                <a:latin typeface="Bookman Old Style" pitchFamily="18" charset="0"/>
              </a:rPr>
              <a:t>.</a:t>
            </a:r>
          </a:p>
          <a:p>
            <a:endParaRPr lang="ru-RU" sz="2000" b="1" dirty="0">
              <a:solidFill>
                <a:schemeClr val="accent1">
                  <a:lumMod val="50000"/>
                </a:schemeClr>
              </a:solidFill>
              <a:latin typeface="Bookman Old Style" pitchFamily="18" charset="0"/>
            </a:endParaRPr>
          </a:p>
          <a:p>
            <a:r>
              <a:rPr lang="ru-RU" sz="2000" b="1" dirty="0">
                <a:solidFill>
                  <a:srgbClr val="C00000"/>
                </a:solidFill>
                <a:latin typeface="Bookman Old Style" pitchFamily="18" charset="0"/>
              </a:rPr>
              <a:t>Второй экземпляр </a:t>
            </a:r>
            <a:r>
              <a:rPr lang="ru-RU" sz="2000" b="1" dirty="0">
                <a:solidFill>
                  <a:schemeClr val="accent1">
                    <a:lumMod val="50000"/>
                  </a:schemeClr>
                </a:solidFill>
                <a:latin typeface="Bookman Old Style" pitchFamily="18" charset="0"/>
              </a:rPr>
              <a:t>акта </a:t>
            </a:r>
            <a:r>
              <a:rPr lang="ru-RU" sz="2000" b="1" dirty="0" smtClean="0">
                <a:solidFill>
                  <a:schemeClr val="accent1">
                    <a:lumMod val="50000"/>
                  </a:schemeClr>
                </a:solidFill>
                <a:latin typeface="Bookman Old Style" pitchFamily="18" charset="0"/>
              </a:rPr>
              <a:t>вместе </a:t>
            </a:r>
            <a:r>
              <a:rPr lang="ru-RU" sz="2000" b="1" dirty="0">
                <a:solidFill>
                  <a:schemeClr val="accent1">
                    <a:lumMod val="50000"/>
                  </a:schemeClr>
                </a:solidFill>
                <a:latin typeface="Bookman Old Style" pitchFamily="18" charset="0"/>
              </a:rPr>
              <a:t>с материалами расследования хранится в </a:t>
            </a:r>
            <a:r>
              <a:rPr lang="ru-RU" sz="2000" b="1" dirty="0" smtClean="0">
                <a:solidFill>
                  <a:schemeClr val="accent1">
                    <a:lumMod val="50000"/>
                  </a:schemeClr>
                </a:solidFill>
                <a:latin typeface="Bookman Old Style" pitchFamily="18" charset="0"/>
              </a:rPr>
              <a:t>образовательной организации</a:t>
            </a:r>
            <a:r>
              <a:rPr lang="ru-RU" sz="2000" b="1" dirty="0">
                <a:solidFill>
                  <a:schemeClr val="accent1">
                    <a:lumMod val="50000"/>
                  </a:schemeClr>
                </a:solidFill>
                <a:latin typeface="Bookman Old Style" pitchFamily="18" charset="0"/>
              </a:rPr>
              <a:t>, </a:t>
            </a:r>
            <a:r>
              <a:rPr lang="ru-RU" sz="2000" b="1" dirty="0" smtClean="0">
                <a:solidFill>
                  <a:schemeClr val="accent1">
                    <a:lumMod val="50000"/>
                  </a:schemeClr>
                </a:solidFill>
                <a:latin typeface="Bookman Old Style" pitchFamily="18" charset="0"/>
              </a:rPr>
              <a:t>в </a:t>
            </a:r>
            <a:r>
              <a:rPr lang="ru-RU" sz="2000" b="1" dirty="0">
                <a:solidFill>
                  <a:schemeClr val="accent1">
                    <a:lumMod val="50000"/>
                  </a:schemeClr>
                </a:solidFill>
                <a:latin typeface="Bookman Old Style" pitchFamily="18" charset="0"/>
              </a:rPr>
              <a:t>течение </a:t>
            </a:r>
            <a:r>
              <a:rPr lang="ru-RU" sz="2000" b="1" dirty="0">
                <a:solidFill>
                  <a:srgbClr val="C00000"/>
                </a:solidFill>
                <a:latin typeface="Bookman Old Style" pitchFamily="18" charset="0"/>
              </a:rPr>
              <a:t>сорока пяти лет</a:t>
            </a:r>
            <a:r>
              <a:rPr lang="ru-RU" sz="2000" b="1" dirty="0" smtClean="0">
                <a:solidFill>
                  <a:srgbClr val="C00000"/>
                </a:solidFill>
                <a:latin typeface="Bookman Old Style" pitchFamily="18" charset="0"/>
              </a:rPr>
              <a:t>.</a:t>
            </a:r>
          </a:p>
          <a:p>
            <a:endParaRPr lang="ru-RU" sz="2000" b="1" dirty="0">
              <a:solidFill>
                <a:schemeClr val="accent1">
                  <a:lumMod val="50000"/>
                </a:schemeClr>
              </a:solidFill>
              <a:latin typeface="Bookman Old Style" pitchFamily="18" charset="0"/>
            </a:endParaRPr>
          </a:p>
          <a:p>
            <a:r>
              <a:rPr lang="ru-RU" sz="2000" b="1" dirty="0">
                <a:solidFill>
                  <a:srgbClr val="C00000"/>
                </a:solidFill>
                <a:latin typeface="Bookman Old Style" pitchFamily="18" charset="0"/>
              </a:rPr>
              <a:t>Третий экземпляр </a:t>
            </a:r>
            <a:r>
              <a:rPr lang="ru-RU" sz="2000" b="1" dirty="0">
                <a:solidFill>
                  <a:schemeClr val="accent1">
                    <a:lumMod val="50000"/>
                  </a:schemeClr>
                </a:solidFill>
                <a:latin typeface="Bookman Old Style" pitchFamily="18" charset="0"/>
              </a:rPr>
              <a:t>акта </a:t>
            </a:r>
            <a:r>
              <a:rPr lang="ru-RU" sz="2000" b="1" dirty="0" smtClean="0">
                <a:solidFill>
                  <a:schemeClr val="accent1">
                    <a:lumMod val="50000"/>
                  </a:schemeClr>
                </a:solidFill>
                <a:latin typeface="Bookman Old Style" pitchFamily="18" charset="0"/>
              </a:rPr>
              <a:t>вместе </a:t>
            </a:r>
            <a:r>
              <a:rPr lang="ru-RU" sz="2000" b="1" dirty="0">
                <a:solidFill>
                  <a:schemeClr val="accent1">
                    <a:lumMod val="50000"/>
                  </a:schemeClr>
                </a:solidFill>
                <a:latin typeface="Bookman Old Style" pitchFamily="18" charset="0"/>
              </a:rPr>
              <a:t>с копиями материалов расследования направляется </a:t>
            </a:r>
            <a:r>
              <a:rPr lang="ru-RU" sz="2000" b="1" dirty="0">
                <a:solidFill>
                  <a:srgbClr val="C00000"/>
                </a:solidFill>
                <a:latin typeface="Bookman Old Style" pitchFamily="18" charset="0"/>
              </a:rPr>
              <a:t>Учредителю</a:t>
            </a:r>
            <a:r>
              <a:rPr lang="ru-RU" sz="2000" b="1" dirty="0">
                <a:solidFill>
                  <a:schemeClr val="accent1">
                    <a:lumMod val="50000"/>
                  </a:schemeClr>
                </a:solidFill>
                <a:latin typeface="Bookman Old Style" pitchFamily="18" charset="0"/>
              </a:rPr>
              <a:t>.</a:t>
            </a:r>
          </a:p>
          <a:p>
            <a:r>
              <a:rPr lang="ru-RU" sz="2000" b="1" dirty="0">
                <a:solidFill>
                  <a:schemeClr val="accent1">
                    <a:lumMod val="50000"/>
                  </a:schemeClr>
                </a:solidFill>
                <a:latin typeface="Bookman Old Style" pitchFamily="18" charset="0"/>
              </a:rPr>
              <a:t>Информация о несчастном случае </a:t>
            </a:r>
            <a:r>
              <a:rPr lang="ru-RU" sz="2000" b="1" dirty="0">
                <a:solidFill>
                  <a:srgbClr val="C00000"/>
                </a:solidFill>
                <a:latin typeface="Bookman Old Style" pitchFamily="18" charset="0"/>
              </a:rPr>
              <a:t>регистрируется</a:t>
            </a:r>
            <a:r>
              <a:rPr lang="ru-RU" sz="2000" b="1" dirty="0">
                <a:solidFill>
                  <a:schemeClr val="accent1">
                    <a:lumMod val="50000"/>
                  </a:schemeClr>
                </a:solidFill>
                <a:latin typeface="Bookman Old Style" pitchFamily="18" charset="0"/>
              </a:rPr>
              <a:t> </a:t>
            </a:r>
            <a:r>
              <a:rPr lang="ru-RU" sz="2000" b="1" dirty="0" smtClean="0">
                <a:solidFill>
                  <a:schemeClr val="accent1">
                    <a:lumMod val="50000"/>
                  </a:schemeClr>
                </a:solidFill>
                <a:latin typeface="Bookman Old Style" pitchFamily="18" charset="0"/>
              </a:rPr>
              <a:t>образовательной организацией</a:t>
            </a:r>
            <a:r>
              <a:rPr lang="ru-RU" sz="2000" b="1" dirty="0">
                <a:solidFill>
                  <a:schemeClr val="accent1">
                    <a:lumMod val="50000"/>
                  </a:schemeClr>
                </a:solidFill>
                <a:latin typeface="Bookman Old Style" pitchFamily="18" charset="0"/>
              </a:rPr>
              <a:t>, </a:t>
            </a:r>
            <a:r>
              <a:rPr lang="ru-RU" sz="2000" b="1" dirty="0" smtClean="0">
                <a:solidFill>
                  <a:srgbClr val="C00000"/>
                </a:solidFill>
                <a:latin typeface="Bookman Old Style" pitchFamily="18" charset="0"/>
              </a:rPr>
              <a:t>в </a:t>
            </a:r>
            <a:r>
              <a:rPr lang="ru-RU" sz="2000" b="1" dirty="0">
                <a:solidFill>
                  <a:srgbClr val="C00000"/>
                </a:solidFill>
                <a:latin typeface="Bookman Old Style" pitchFamily="18" charset="0"/>
              </a:rPr>
              <a:t>журнале регистрации несчастных </a:t>
            </a:r>
            <a:r>
              <a:rPr lang="ru-RU" sz="2000" b="1" dirty="0" smtClean="0">
                <a:solidFill>
                  <a:srgbClr val="C00000"/>
                </a:solidFill>
                <a:latin typeface="Bookman Old Style" pitchFamily="18" charset="0"/>
              </a:rPr>
              <a:t>случаев. </a:t>
            </a:r>
            <a:endParaRPr lang="ru-RU" sz="2000" b="1" dirty="0">
              <a:solidFill>
                <a:srgbClr val="C00000"/>
              </a:solidFill>
              <a:latin typeface="Bookman Old Style" pitchFamily="18" charset="0"/>
            </a:endParaRPr>
          </a:p>
        </p:txBody>
      </p:sp>
    </p:spTree>
    <p:extLst>
      <p:ext uri="{BB962C8B-B14F-4D97-AF65-F5344CB8AC3E}">
        <p14:creationId xmlns:p14="http://schemas.microsoft.com/office/powerpoint/2010/main" val="1221842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76672"/>
            <a:ext cx="8280920" cy="6001643"/>
          </a:xfrm>
          <a:prstGeom prst="rect">
            <a:avLst/>
          </a:prstGeom>
        </p:spPr>
        <p:txBody>
          <a:bodyPr wrap="square">
            <a:spAutoFit/>
          </a:bodyPr>
          <a:lstStyle/>
          <a:p>
            <a:r>
              <a:rPr lang="ru-RU" sz="2400" b="1" dirty="0">
                <a:solidFill>
                  <a:schemeClr val="accent1">
                    <a:lumMod val="75000"/>
                  </a:schemeClr>
                </a:solidFill>
                <a:latin typeface="Bookman Old Style" pitchFamily="18" charset="0"/>
              </a:rPr>
              <a:t>При групповом несчастном случае </a:t>
            </a:r>
            <a:r>
              <a:rPr lang="ru-RU" sz="2400" b="1" dirty="0" smtClean="0">
                <a:solidFill>
                  <a:schemeClr val="accent1">
                    <a:lumMod val="75000"/>
                  </a:schemeClr>
                </a:solidFill>
                <a:latin typeface="Bookman Old Style" pitchFamily="18" charset="0"/>
              </a:rPr>
              <a:t>(два и более), </a:t>
            </a:r>
            <a:r>
              <a:rPr lang="ru-RU" sz="2400" b="1" dirty="0">
                <a:solidFill>
                  <a:srgbClr val="FF0000"/>
                </a:solidFill>
                <a:latin typeface="Bookman Old Style" pitchFamily="18" charset="0"/>
              </a:rPr>
              <a:t>независимо от степени тяжести полученных повреждений здоровья</a:t>
            </a:r>
            <a:r>
              <a:rPr lang="ru-RU" sz="2400" b="1" dirty="0">
                <a:solidFill>
                  <a:schemeClr val="accent1">
                    <a:lumMod val="75000"/>
                  </a:schemeClr>
                </a:solidFill>
                <a:latin typeface="Bookman Old Style" pitchFamily="18" charset="0"/>
              </a:rPr>
              <a:t>), </a:t>
            </a:r>
            <a:r>
              <a:rPr lang="ru-RU" sz="2400" b="1" dirty="0" smtClean="0">
                <a:solidFill>
                  <a:schemeClr val="accent1">
                    <a:lumMod val="75000"/>
                  </a:schemeClr>
                </a:solidFill>
                <a:latin typeface="Bookman Old Style" pitchFamily="18" charset="0"/>
              </a:rPr>
              <a:t>в </a:t>
            </a:r>
            <a:r>
              <a:rPr lang="ru-RU" sz="2400" b="1" dirty="0">
                <a:solidFill>
                  <a:schemeClr val="accent1">
                    <a:lumMod val="75000"/>
                  </a:schemeClr>
                </a:solidFill>
                <a:latin typeface="Bookman Old Style" pitchFamily="18" charset="0"/>
              </a:rPr>
              <a:t>результате которого обучающийся получил тяжелые повреждения </a:t>
            </a:r>
            <a:r>
              <a:rPr lang="ru-RU" sz="2400" b="1" dirty="0" smtClean="0">
                <a:solidFill>
                  <a:schemeClr val="accent1">
                    <a:lumMod val="75000"/>
                  </a:schemeClr>
                </a:solidFill>
                <a:latin typeface="Bookman Old Style" pitchFamily="18" charset="0"/>
              </a:rPr>
              <a:t>здоровья </a:t>
            </a:r>
            <a:r>
              <a:rPr lang="ru-RU" sz="2400" b="1" dirty="0">
                <a:solidFill>
                  <a:schemeClr val="accent1">
                    <a:lumMod val="75000"/>
                  </a:schemeClr>
                </a:solidFill>
                <a:latin typeface="Bookman Old Style" pitchFamily="18" charset="0"/>
              </a:rPr>
              <a:t>или несчастном случае со смертельным исходом руководитель </a:t>
            </a:r>
            <a:r>
              <a:rPr lang="ru-RU" sz="2400" b="1" dirty="0" smtClean="0">
                <a:solidFill>
                  <a:schemeClr val="accent1">
                    <a:lumMod val="75000"/>
                  </a:schemeClr>
                </a:solidFill>
                <a:latin typeface="Bookman Old Style" pitchFamily="18" charset="0"/>
              </a:rPr>
              <a:t>организации обязан </a:t>
            </a:r>
            <a:r>
              <a:rPr lang="ru-RU" sz="2400" b="1" dirty="0">
                <a:solidFill>
                  <a:schemeClr val="accent1">
                    <a:lumMod val="75000"/>
                  </a:schemeClr>
                </a:solidFill>
                <a:latin typeface="Bookman Old Style" pitchFamily="18" charset="0"/>
              </a:rPr>
              <a:t>в течение суток с момента, как стало известно о происшедшем соответствующем несчастном случае, направить сообщение о несчастном </a:t>
            </a:r>
            <a:r>
              <a:rPr lang="ru-RU" sz="2400" b="1" dirty="0" smtClean="0">
                <a:solidFill>
                  <a:schemeClr val="accent1">
                    <a:lumMod val="75000"/>
                  </a:schemeClr>
                </a:solidFill>
                <a:latin typeface="Bookman Old Style" pitchFamily="18" charset="0"/>
              </a:rPr>
              <a:t>случае:</a:t>
            </a:r>
            <a:endParaRPr lang="ru-RU" sz="2400" b="1" dirty="0">
              <a:solidFill>
                <a:schemeClr val="accent1">
                  <a:lumMod val="75000"/>
                </a:schemeClr>
              </a:solidFill>
              <a:latin typeface="Bookman Old Style" pitchFamily="18" charset="0"/>
            </a:endParaRPr>
          </a:p>
          <a:p>
            <a:r>
              <a:rPr lang="ru-RU" sz="2400" b="1" dirty="0">
                <a:solidFill>
                  <a:srgbClr val="C00000"/>
                </a:solidFill>
                <a:latin typeface="Bookman Old Style" pitchFamily="18" charset="0"/>
              </a:rPr>
              <a:t>а) в территориальный орган </a:t>
            </a:r>
            <a:r>
              <a:rPr lang="ru-RU" sz="2400" b="1" dirty="0" smtClean="0">
                <a:solidFill>
                  <a:srgbClr val="C00000"/>
                </a:solidFill>
                <a:latin typeface="Bookman Old Style" pitchFamily="18" charset="0"/>
              </a:rPr>
              <a:t>МВД;</a:t>
            </a:r>
            <a:endParaRPr lang="ru-RU" sz="2400" b="1" dirty="0">
              <a:solidFill>
                <a:srgbClr val="C00000"/>
              </a:solidFill>
              <a:latin typeface="Bookman Old Style" pitchFamily="18" charset="0"/>
            </a:endParaRPr>
          </a:p>
          <a:p>
            <a:r>
              <a:rPr lang="ru-RU" sz="2400" b="1" dirty="0">
                <a:solidFill>
                  <a:srgbClr val="C00000"/>
                </a:solidFill>
                <a:latin typeface="Bookman Old Style" pitchFamily="18" charset="0"/>
              </a:rPr>
              <a:t>б) родителям или законным представителям пострадавшего;</a:t>
            </a:r>
          </a:p>
          <a:p>
            <a:r>
              <a:rPr lang="ru-RU" sz="2400" b="1" dirty="0">
                <a:solidFill>
                  <a:srgbClr val="C00000"/>
                </a:solidFill>
                <a:latin typeface="Bookman Old Style" pitchFamily="18" charset="0"/>
              </a:rPr>
              <a:t>в) Учредителю;</a:t>
            </a:r>
          </a:p>
          <a:p>
            <a:r>
              <a:rPr lang="ru-RU" sz="2400" dirty="0">
                <a:solidFill>
                  <a:srgbClr val="C00000"/>
                </a:solidFill>
              </a:rPr>
              <a:t> </a:t>
            </a:r>
          </a:p>
        </p:txBody>
      </p:sp>
    </p:spTree>
    <p:extLst>
      <p:ext uri="{BB962C8B-B14F-4D97-AF65-F5344CB8AC3E}">
        <p14:creationId xmlns:p14="http://schemas.microsoft.com/office/powerpoint/2010/main" val="4207484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458618"/>
          </a:xfrm>
        </p:spPr>
        <p:txBody>
          <a:bodyPr>
            <a:normAutofit fontScale="90000"/>
          </a:bodyPr>
          <a:lstStyle/>
          <a:p>
            <a:pPr algn="l"/>
            <a:r>
              <a:rPr lang="ru-RU" sz="1800" dirty="0" smtClean="0"/>
              <a:t/>
            </a:r>
            <a:br>
              <a:rPr lang="ru-RU" sz="1800" dirty="0" smtClean="0"/>
            </a:br>
            <a:r>
              <a:rPr lang="ru-RU" sz="1800" dirty="0" smtClean="0"/>
              <a:t/>
            </a:r>
            <a:br>
              <a:rPr lang="ru-RU" sz="1800" dirty="0" smtClean="0"/>
            </a:br>
            <a:r>
              <a:rPr lang="ru-RU" sz="1800" dirty="0"/>
              <a:t/>
            </a:r>
            <a:br>
              <a:rPr lang="ru-RU" sz="1800" dirty="0"/>
            </a:br>
            <a:r>
              <a:rPr lang="ru-RU" sz="1800" dirty="0" smtClean="0"/>
              <a:t/>
            </a:r>
            <a:br>
              <a:rPr lang="ru-RU" sz="1800" dirty="0" smtClean="0"/>
            </a:br>
            <a:r>
              <a:rPr lang="ru-RU" sz="2000" b="1" dirty="0" smtClean="0">
                <a:solidFill>
                  <a:schemeClr val="accent1">
                    <a:lumMod val="50000"/>
                  </a:schemeClr>
                </a:solidFill>
                <a:latin typeface="Bookman Old Style" pitchFamily="18" charset="0"/>
              </a:rPr>
              <a:t>При </a:t>
            </a:r>
            <a:r>
              <a:rPr lang="ru-RU" sz="2000" b="1" dirty="0">
                <a:solidFill>
                  <a:schemeClr val="accent1">
                    <a:lumMod val="50000"/>
                  </a:schemeClr>
                </a:solidFill>
                <a:latin typeface="Bookman Old Style" pitchFamily="18" charset="0"/>
              </a:rPr>
              <a:t>расследовании </a:t>
            </a:r>
            <a:r>
              <a:rPr lang="ru-RU" sz="2000" b="1" dirty="0" smtClean="0">
                <a:solidFill>
                  <a:schemeClr val="accent1">
                    <a:lumMod val="50000"/>
                  </a:schemeClr>
                </a:solidFill>
                <a:latin typeface="Bookman Old Style" pitchFamily="18" charset="0"/>
              </a:rPr>
              <a:t>группового, тяжелого, </a:t>
            </a:r>
            <a:r>
              <a:rPr lang="ru-RU" sz="2000" b="1" dirty="0">
                <a:solidFill>
                  <a:schemeClr val="accent1">
                    <a:lumMod val="50000"/>
                  </a:schemeClr>
                </a:solidFill>
                <a:latin typeface="Bookman Old Style" pitchFamily="18" charset="0"/>
              </a:rPr>
              <a:t>либо несчастного случая со смертельным исходом, комиссия по расследованию несчастного случая создается </a:t>
            </a:r>
            <a:r>
              <a:rPr lang="ru-RU" sz="2000" b="1" dirty="0">
                <a:solidFill>
                  <a:srgbClr val="C00000"/>
                </a:solidFill>
                <a:latin typeface="Bookman Old Style" pitchFamily="18" charset="0"/>
              </a:rPr>
              <a:t>Учредителем незамедлительно</a:t>
            </a:r>
            <a:r>
              <a:rPr lang="ru-RU" sz="2000" b="1" dirty="0" smtClean="0">
                <a:latin typeface="Bookman Old Style" pitchFamily="18" charset="0"/>
              </a:rPr>
              <a:t>.</a:t>
            </a:r>
            <a:br>
              <a:rPr lang="ru-RU" sz="2000" b="1" dirty="0" smtClean="0">
                <a:latin typeface="Bookman Old Style" pitchFamily="18" charset="0"/>
              </a:rPr>
            </a:br>
            <a:r>
              <a:rPr lang="ru-RU" sz="2000" b="1" dirty="0">
                <a:latin typeface="Bookman Old Style" pitchFamily="18" charset="0"/>
              </a:rPr>
              <a:t/>
            </a:r>
            <a:br>
              <a:rPr lang="ru-RU" sz="2000" b="1" dirty="0">
                <a:latin typeface="Bookman Old Style" pitchFamily="18" charset="0"/>
              </a:rPr>
            </a:br>
            <a:r>
              <a:rPr lang="ru-RU" sz="2000" b="1" dirty="0">
                <a:solidFill>
                  <a:schemeClr val="accent1">
                    <a:lumMod val="50000"/>
                  </a:schemeClr>
                </a:solidFill>
                <a:latin typeface="Bookman Old Style" pitchFamily="18" charset="0"/>
              </a:rPr>
              <a:t>Состав комиссии утверждается распорядительным </a:t>
            </a:r>
            <a:r>
              <a:rPr lang="ru-RU" sz="2000" b="1" dirty="0">
                <a:solidFill>
                  <a:srgbClr val="C00000"/>
                </a:solidFill>
                <a:latin typeface="Bookman Old Style" pitchFamily="18" charset="0"/>
              </a:rPr>
              <a:t>актом Учредителя</a:t>
            </a:r>
            <a:r>
              <a:rPr lang="ru-RU" sz="2000" b="1" dirty="0">
                <a:latin typeface="Bookman Old Style" pitchFamily="18" charset="0"/>
              </a:rPr>
              <a:t>.</a:t>
            </a:r>
            <a:br>
              <a:rPr lang="ru-RU" sz="2000" b="1" dirty="0">
                <a:latin typeface="Bookman Old Style" pitchFamily="18" charset="0"/>
              </a:rPr>
            </a:br>
            <a:r>
              <a:rPr lang="ru-RU" sz="2000" b="1" dirty="0">
                <a:solidFill>
                  <a:schemeClr val="accent1">
                    <a:lumMod val="50000"/>
                  </a:schemeClr>
                </a:solidFill>
                <a:latin typeface="Bookman Old Style" pitchFamily="18" charset="0"/>
              </a:rPr>
              <a:t>Комиссию возглавляет </a:t>
            </a:r>
            <a:r>
              <a:rPr lang="ru-RU" sz="2000" b="1" dirty="0">
                <a:solidFill>
                  <a:srgbClr val="C00000"/>
                </a:solidFill>
                <a:latin typeface="Bookman Old Style" pitchFamily="18" charset="0"/>
              </a:rPr>
              <a:t>руководитель Учредителя </a:t>
            </a:r>
            <a:r>
              <a:rPr lang="ru-RU" sz="2000" b="1" dirty="0">
                <a:solidFill>
                  <a:schemeClr val="accent1">
                    <a:lumMod val="50000"/>
                  </a:schemeClr>
                </a:solidFill>
                <a:latin typeface="Bookman Old Style" pitchFamily="18" charset="0"/>
              </a:rPr>
              <a:t>или уполномоченное им лицо</a:t>
            </a:r>
            <a:r>
              <a:rPr lang="ru-RU" sz="2000" b="1" dirty="0" smtClean="0">
                <a:solidFill>
                  <a:schemeClr val="accent1">
                    <a:lumMod val="50000"/>
                  </a:schemeClr>
                </a:solidFill>
                <a:latin typeface="Bookman Old Style" pitchFamily="18" charset="0"/>
              </a:rPr>
              <a:t>.</a:t>
            </a:r>
            <a:br>
              <a:rPr lang="ru-RU" sz="2000" b="1" dirty="0" smtClean="0">
                <a:solidFill>
                  <a:schemeClr val="accent1">
                    <a:lumMod val="50000"/>
                  </a:schemeClr>
                </a:solidFill>
                <a:latin typeface="Bookman Old Style" pitchFamily="18" charset="0"/>
              </a:rPr>
            </a:br>
            <a:r>
              <a:rPr lang="ru-RU" sz="2000" b="1" dirty="0">
                <a:solidFill>
                  <a:schemeClr val="accent1">
                    <a:lumMod val="50000"/>
                  </a:schemeClr>
                </a:solidFill>
                <a:latin typeface="Bookman Old Style" pitchFamily="18" charset="0"/>
              </a:rPr>
              <a:t/>
            </a:r>
            <a:br>
              <a:rPr lang="ru-RU" sz="2000" b="1" dirty="0">
                <a:solidFill>
                  <a:schemeClr val="accent1">
                    <a:lumMod val="50000"/>
                  </a:schemeClr>
                </a:solidFill>
                <a:latin typeface="Bookman Old Style" pitchFamily="18" charset="0"/>
              </a:rPr>
            </a:br>
            <a:r>
              <a:rPr lang="ru-RU" sz="2000" b="1" dirty="0">
                <a:solidFill>
                  <a:schemeClr val="accent1">
                    <a:lumMod val="50000"/>
                  </a:schemeClr>
                </a:solidFill>
                <a:latin typeface="Bookman Old Style" pitchFamily="18" charset="0"/>
              </a:rPr>
              <a:t>В состав комиссии включаются представители организации</a:t>
            </a:r>
            <a:r>
              <a:rPr lang="ru-RU" sz="2000" b="1" dirty="0" smtClean="0">
                <a:solidFill>
                  <a:schemeClr val="accent1">
                    <a:lumMod val="50000"/>
                  </a:schemeClr>
                </a:solidFill>
                <a:latin typeface="Bookman Old Style" pitchFamily="18" charset="0"/>
              </a:rPr>
              <a:t>, </a:t>
            </a:r>
            <a:r>
              <a:rPr lang="ru-RU" sz="2000" b="1" dirty="0">
                <a:solidFill>
                  <a:schemeClr val="accent1">
                    <a:lumMod val="50000"/>
                  </a:schemeClr>
                </a:solidFill>
                <a:latin typeface="Bookman Old Style" pitchFamily="18" charset="0"/>
              </a:rPr>
              <a:t>в </a:t>
            </a:r>
            <a:r>
              <a:rPr lang="ru-RU" sz="2000" b="1" dirty="0" smtClean="0">
                <a:solidFill>
                  <a:schemeClr val="accent1">
                    <a:lumMod val="50000"/>
                  </a:schemeClr>
                </a:solidFill>
                <a:latin typeface="Bookman Old Style" pitchFamily="18" charset="0"/>
              </a:rPr>
              <a:t>которой </a:t>
            </a:r>
            <a:r>
              <a:rPr lang="ru-RU" sz="2000" b="1" dirty="0">
                <a:solidFill>
                  <a:schemeClr val="accent1">
                    <a:lumMod val="50000"/>
                  </a:schemeClr>
                </a:solidFill>
                <a:latin typeface="Bookman Old Style" pitchFamily="18" charset="0"/>
              </a:rPr>
              <a:t>произошел несчастный </a:t>
            </a:r>
            <a:r>
              <a:rPr lang="ru-RU" sz="2000" b="1" dirty="0" smtClean="0">
                <a:solidFill>
                  <a:schemeClr val="accent1">
                    <a:lumMod val="50000"/>
                  </a:schemeClr>
                </a:solidFill>
                <a:latin typeface="Bookman Old Style" pitchFamily="18" charset="0"/>
              </a:rPr>
              <a:t>случай. К работе комиссии могут привлекаться эксперты или специалисты сторонних организаций.</a:t>
            </a:r>
            <a:r>
              <a:rPr lang="ru-RU" sz="2000" b="1" i="1" dirty="0" smtClean="0">
                <a:solidFill>
                  <a:schemeClr val="accent1">
                    <a:lumMod val="75000"/>
                  </a:schemeClr>
                </a:solidFill>
                <a:latin typeface="Bookman Old Style" pitchFamily="18" charset="0"/>
              </a:rPr>
              <a:t/>
            </a:r>
            <a:br>
              <a:rPr lang="ru-RU" sz="2000" b="1" i="1" dirty="0" smtClean="0">
                <a:solidFill>
                  <a:schemeClr val="accent1">
                    <a:lumMod val="75000"/>
                  </a:schemeClr>
                </a:solidFill>
                <a:latin typeface="Bookman Old Style" pitchFamily="18" charset="0"/>
              </a:rPr>
            </a:br>
            <a:r>
              <a:rPr lang="ru-RU" sz="2000" b="1" dirty="0" smtClean="0">
                <a:solidFill>
                  <a:schemeClr val="accent1">
                    <a:lumMod val="50000"/>
                  </a:schemeClr>
                </a:solidFill>
                <a:latin typeface="Bookman Old Style" pitchFamily="18" charset="0"/>
              </a:rPr>
              <a:t>В </a:t>
            </a:r>
            <a:r>
              <a:rPr lang="ru-RU" sz="2000" b="1" dirty="0">
                <a:solidFill>
                  <a:schemeClr val="accent1">
                    <a:lumMod val="50000"/>
                  </a:schemeClr>
                </a:solidFill>
                <a:latin typeface="Bookman Old Style" pitchFamily="18" charset="0"/>
              </a:rPr>
              <a:t>состав комиссии могут быть </a:t>
            </a:r>
            <a:r>
              <a:rPr lang="ru-RU" sz="2000" b="1" dirty="0">
                <a:solidFill>
                  <a:srgbClr val="C00000"/>
                </a:solidFill>
                <a:latin typeface="Bookman Old Style" pitchFamily="18" charset="0"/>
              </a:rPr>
              <a:t>по согласованию включены представители Министерства образования и науки Российской </a:t>
            </a:r>
            <a:r>
              <a:rPr lang="ru-RU" sz="2000" b="1" dirty="0" smtClean="0">
                <a:solidFill>
                  <a:srgbClr val="C00000"/>
                </a:solidFill>
                <a:latin typeface="Bookman Old Style" pitchFamily="18" charset="0"/>
              </a:rPr>
              <a:t>Федерации,  Профессионального </a:t>
            </a:r>
            <a:r>
              <a:rPr lang="ru-RU" sz="2000" b="1" dirty="0">
                <a:solidFill>
                  <a:srgbClr val="C00000"/>
                </a:solidFill>
                <a:latin typeface="Bookman Old Style" pitchFamily="18" charset="0"/>
              </a:rPr>
              <a:t>союза работников народного образования и науки Российской Федерации</a:t>
            </a:r>
            <a:r>
              <a:rPr lang="ru-RU" sz="2000" b="1" dirty="0">
                <a:solidFill>
                  <a:schemeClr val="accent1">
                    <a:lumMod val="50000"/>
                  </a:schemeClr>
                </a:solidFill>
                <a:latin typeface="Bookman Old Style" pitchFamily="18" charset="0"/>
              </a:rPr>
              <a:t>.</a:t>
            </a:r>
            <a:br>
              <a:rPr lang="ru-RU" sz="2000" b="1" dirty="0">
                <a:solidFill>
                  <a:schemeClr val="accent1">
                    <a:lumMod val="50000"/>
                  </a:schemeClr>
                </a:solidFill>
                <a:latin typeface="Bookman Old Style" pitchFamily="18" charset="0"/>
              </a:rPr>
            </a:br>
            <a:r>
              <a:rPr lang="ru-RU" sz="2000" b="1" dirty="0">
                <a:solidFill>
                  <a:schemeClr val="accent1">
                    <a:lumMod val="50000"/>
                  </a:schemeClr>
                </a:solidFill>
                <a:latin typeface="Bookman Old Style" pitchFamily="18" charset="0"/>
              </a:rPr>
              <a:t> </a:t>
            </a:r>
            <a:br>
              <a:rPr lang="ru-RU" sz="2000" b="1" dirty="0">
                <a:solidFill>
                  <a:schemeClr val="accent1">
                    <a:lumMod val="50000"/>
                  </a:schemeClr>
                </a:solidFill>
                <a:latin typeface="Bookman Old Style" pitchFamily="18" charset="0"/>
              </a:rPr>
            </a:br>
            <a:r>
              <a:rPr lang="ru-RU" sz="2000" b="1" dirty="0">
                <a:solidFill>
                  <a:schemeClr val="accent1">
                    <a:lumMod val="50000"/>
                  </a:schemeClr>
                </a:solidFill>
                <a:latin typeface="Bookman Old Style" pitchFamily="18" charset="0"/>
              </a:rPr>
              <a:t>Лица, непосредственно проводившие учебные занятия (мероприятия) </a:t>
            </a:r>
            <a:r>
              <a:rPr lang="ru-RU" sz="2000" b="1" dirty="0" smtClean="0">
                <a:solidFill>
                  <a:schemeClr val="accent1">
                    <a:lumMod val="50000"/>
                  </a:schemeClr>
                </a:solidFill>
                <a:latin typeface="Bookman Old Style" pitchFamily="18" charset="0"/>
              </a:rPr>
              <a:t>во </a:t>
            </a:r>
            <a:r>
              <a:rPr lang="ru-RU" sz="2000" b="1" dirty="0">
                <a:solidFill>
                  <a:schemeClr val="accent1">
                    <a:lumMod val="50000"/>
                  </a:schemeClr>
                </a:solidFill>
                <a:latin typeface="Bookman Old Style" pitchFamily="18" charset="0"/>
              </a:rPr>
              <a:t>время которых произошел несчастный случай с обучающимся, в состав комиссии не включаются.</a:t>
            </a:r>
            <a:br>
              <a:rPr lang="ru-RU" sz="2000" b="1" dirty="0">
                <a:solidFill>
                  <a:schemeClr val="accent1">
                    <a:lumMod val="50000"/>
                  </a:schemeClr>
                </a:solidFill>
                <a:latin typeface="Bookman Old Style" pitchFamily="18" charset="0"/>
              </a:rPr>
            </a:br>
            <a:r>
              <a:rPr lang="ru-RU" sz="2000" b="1" dirty="0">
                <a:solidFill>
                  <a:schemeClr val="accent1">
                    <a:lumMod val="50000"/>
                  </a:schemeClr>
                </a:solidFill>
                <a:latin typeface="Bookman Old Style" pitchFamily="18" charset="0"/>
              </a:rPr>
              <a:t>Расследование проводится комиссией в течение </a:t>
            </a:r>
            <a:r>
              <a:rPr lang="ru-RU" sz="2000" b="1" dirty="0">
                <a:solidFill>
                  <a:srgbClr val="C00000"/>
                </a:solidFill>
                <a:latin typeface="Bookman Old Style" pitchFamily="18" charset="0"/>
              </a:rPr>
              <a:t>пятнадцати календарных дней</a:t>
            </a:r>
            <a:r>
              <a:rPr lang="ru-RU" sz="2000" b="1" dirty="0">
                <a:solidFill>
                  <a:schemeClr val="accent1">
                    <a:lumMod val="50000"/>
                  </a:schemeClr>
                </a:solidFill>
                <a:latin typeface="Bookman Old Style" pitchFamily="18" charset="0"/>
              </a:rPr>
              <a:t> с момента происшествия</a:t>
            </a:r>
            <a:r>
              <a:rPr lang="ru-RU" sz="2000" b="1" dirty="0">
                <a:latin typeface="Bookman Old Style" pitchFamily="18" charset="0"/>
              </a:rPr>
              <a:t>.</a:t>
            </a:r>
            <a:r>
              <a:rPr lang="ru-RU" sz="2000" dirty="0"/>
              <a:t/>
            </a:r>
            <a:br>
              <a:rPr lang="ru-RU" sz="2000" dirty="0"/>
            </a:br>
            <a:endParaRPr lang="ru-RU" sz="2000" dirty="0"/>
          </a:p>
        </p:txBody>
      </p:sp>
    </p:spTree>
    <p:extLst>
      <p:ext uri="{BB962C8B-B14F-4D97-AF65-F5344CB8AC3E}">
        <p14:creationId xmlns:p14="http://schemas.microsoft.com/office/powerpoint/2010/main" val="3901368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8229600" cy="6322714"/>
          </a:xfrm>
        </p:spPr>
        <p:txBody>
          <a:bodyPr>
            <a:normAutofit fontScale="90000"/>
          </a:bodyPr>
          <a:lstStyle/>
          <a:p>
            <a:pPr algn="l"/>
            <a:r>
              <a:rPr lang="ru-RU" sz="1600" dirty="0" smtClean="0"/>
              <a:t/>
            </a:r>
            <a:br>
              <a:rPr lang="ru-RU" sz="1600" dirty="0" smtClean="0"/>
            </a:br>
            <a:r>
              <a:rPr lang="ru-RU" sz="1600" dirty="0" smtClean="0"/>
              <a:t/>
            </a:r>
            <a:br>
              <a:rPr lang="ru-RU" sz="1600" dirty="0" smtClean="0"/>
            </a:br>
            <a:r>
              <a:rPr lang="ru-RU" sz="2200" b="1" dirty="0" smtClean="0">
                <a:solidFill>
                  <a:schemeClr val="accent1">
                    <a:lumMod val="50000"/>
                  </a:schemeClr>
                </a:solidFill>
                <a:latin typeface="Bookman Old Style" pitchFamily="18" charset="0"/>
              </a:rPr>
              <a:t>Акт </a:t>
            </a:r>
            <a:r>
              <a:rPr lang="ru-RU" sz="2200" b="1" dirty="0">
                <a:solidFill>
                  <a:schemeClr val="accent1">
                    <a:lumMod val="50000"/>
                  </a:schemeClr>
                </a:solidFill>
                <a:latin typeface="Bookman Old Style" pitchFamily="18" charset="0"/>
              </a:rPr>
              <a:t>о расследовании </a:t>
            </a:r>
            <a:r>
              <a:rPr lang="ru-RU" sz="2200" b="1" dirty="0" smtClean="0">
                <a:solidFill>
                  <a:schemeClr val="accent1">
                    <a:lumMod val="50000"/>
                  </a:schemeClr>
                </a:solidFill>
                <a:latin typeface="Bookman Old Style" pitchFamily="18" charset="0"/>
              </a:rPr>
              <a:t>группового, тяжелого, либо </a:t>
            </a:r>
            <a:r>
              <a:rPr lang="ru-RU" sz="2200" b="1" dirty="0">
                <a:solidFill>
                  <a:schemeClr val="accent1">
                    <a:lumMod val="50000"/>
                  </a:schemeClr>
                </a:solidFill>
                <a:latin typeface="Bookman Old Style" pitchFamily="18" charset="0"/>
              </a:rPr>
              <a:t>несчастного случая со смертельным исходом с обучающимся составляется </a:t>
            </a:r>
            <a:r>
              <a:rPr lang="ru-RU" sz="2200" b="1" dirty="0">
                <a:solidFill>
                  <a:srgbClr val="C00000"/>
                </a:solidFill>
                <a:latin typeface="Bookman Old Style" pitchFamily="18" charset="0"/>
              </a:rPr>
              <a:t>в двух экземплярах.</a:t>
            </a:r>
            <a:br>
              <a:rPr lang="ru-RU" sz="2200" b="1" dirty="0">
                <a:solidFill>
                  <a:srgbClr val="C00000"/>
                </a:solidFill>
                <a:latin typeface="Bookman Old Style" pitchFamily="18" charset="0"/>
              </a:rPr>
            </a:br>
            <a:r>
              <a:rPr lang="ru-RU" sz="2200" b="1" dirty="0">
                <a:solidFill>
                  <a:srgbClr val="C00000"/>
                </a:solidFill>
                <a:latin typeface="Bookman Old Style" pitchFamily="18" charset="0"/>
              </a:rPr>
              <a:t>Первый экземпляр </a:t>
            </a:r>
            <a:r>
              <a:rPr lang="ru-RU" sz="2200" b="1" dirty="0">
                <a:solidFill>
                  <a:schemeClr val="accent1">
                    <a:lumMod val="50000"/>
                  </a:schemeClr>
                </a:solidFill>
                <a:latin typeface="Bookman Old Style" pitchFamily="18" charset="0"/>
              </a:rPr>
              <a:t>акта </a:t>
            </a:r>
            <a:r>
              <a:rPr lang="ru-RU" sz="2200" b="1" dirty="0" smtClean="0">
                <a:solidFill>
                  <a:schemeClr val="accent1">
                    <a:lumMod val="50000"/>
                  </a:schemeClr>
                </a:solidFill>
                <a:latin typeface="Bookman Old Style" pitchFamily="18" charset="0"/>
              </a:rPr>
              <a:t>вместе </a:t>
            </a:r>
            <a:r>
              <a:rPr lang="ru-RU" sz="2200" b="1" dirty="0">
                <a:solidFill>
                  <a:schemeClr val="accent1">
                    <a:lumMod val="50000"/>
                  </a:schemeClr>
                </a:solidFill>
                <a:latin typeface="Bookman Old Style" pitchFamily="18" charset="0"/>
              </a:rPr>
              <a:t>с материалами расследования хранится у </a:t>
            </a:r>
            <a:r>
              <a:rPr lang="ru-RU" sz="2200" b="1" dirty="0">
                <a:solidFill>
                  <a:srgbClr val="C00000"/>
                </a:solidFill>
                <a:latin typeface="Bookman Old Style" pitchFamily="18" charset="0"/>
              </a:rPr>
              <a:t>Учредителя.</a:t>
            </a:r>
            <a:r>
              <a:rPr lang="ru-RU" sz="2200" b="1" dirty="0">
                <a:solidFill>
                  <a:schemeClr val="accent1">
                    <a:lumMod val="50000"/>
                  </a:schemeClr>
                </a:solidFill>
                <a:latin typeface="Bookman Old Style" pitchFamily="18" charset="0"/>
              </a:rPr>
              <a:t/>
            </a:r>
            <a:br>
              <a:rPr lang="ru-RU" sz="2200" b="1" dirty="0">
                <a:solidFill>
                  <a:schemeClr val="accent1">
                    <a:lumMod val="50000"/>
                  </a:schemeClr>
                </a:solidFill>
                <a:latin typeface="Bookman Old Style" pitchFamily="18" charset="0"/>
              </a:rPr>
            </a:br>
            <a:r>
              <a:rPr lang="ru-RU" sz="2200" b="1" dirty="0">
                <a:solidFill>
                  <a:srgbClr val="C00000"/>
                </a:solidFill>
                <a:latin typeface="Bookman Old Style" pitchFamily="18" charset="0"/>
              </a:rPr>
              <a:t>Второй экземпляр </a:t>
            </a:r>
            <a:r>
              <a:rPr lang="ru-RU" sz="2200" b="1" dirty="0">
                <a:solidFill>
                  <a:schemeClr val="accent1">
                    <a:lumMod val="50000"/>
                  </a:schemeClr>
                </a:solidFill>
                <a:latin typeface="Bookman Old Style" pitchFamily="18" charset="0"/>
              </a:rPr>
              <a:t>акта </a:t>
            </a:r>
            <a:r>
              <a:rPr lang="ru-RU" sz="2200" b="1" dirty="0" smtClean="0">
                <a:solidFill>
                  <a:schemeClr val="accent1">
                    <a:lumMod val="50000"/>
                  </a:schemeClr>
                </a:solidFill>
                <a:latin typeface="Bookman Old Style" pitchFamily="18" charset="0"/>
              </a:rPr>
              <a:t>с </a:t>
            </a:r>
            <a:r>
              <a:rPr lang="ru-RU" sz="2200" b="1" dirty="0">
                <a:solidFill>
                  <a:schemeClr val="accent1">
                    <a:lumMod val="50000"/>
                  </a:schemeClr>
                </a:solidFill>
                <a:latin typeface="Bookman Old Style" pitchFamily="18" charset="0"/>
              </a:rPr>
              <a:t>копиями материалов расследования хранится </a:t>
            </a:r>
            <a:r>
              <a:rPr lang="ru-RU" sz="2200" b="1" dirty="0" smtClean="0">
                <a:solidFill>
                  <a:schemeClr val="accent1">
                    <a:lumMod val="50000"/>
                  </a:schemeClr>
                </a:solidFill>
                <a:latin typeface="Bookman Old Style" pitchFamily="18" charset="0"/>
              </a:rPr>
              <a:t>в образовательной  организации </a:t>
            </a:r>
            <a:r>
              <a:rPr lang="ru-RU" sz="2200" b="1" dirty="0">
                <a:solidFill>
                  <a:schemeClr val="accent1">
                    <a:lumMod val="50000"/>
                  </a:schemeClr>
                </a:solidFill>
                <a:latin typeface="Bookman Old Style" pitchFamily="18" charset="0"/>
              </a:rPr>
              <a:t>в которой </a:t>
            </a:r>
            <a:r>
              <a:rPr lang="ru-RU" sz="2200" b="1" dirty="0" smtClean="0">
                <a:solidFill>
                  <a:schemeClr val="accent1">
                    <a:lumMod val="50000"/>
                  </a:schemeClr>
                </a:solidFill>
                <a:latin typeface="Bookman Old Style" pitchFamily="18" charset="0"/>
              </a:rPr>
              <a:t>произошёл несчастный </a:t>
            </a:r>
            <a:r>
              <a:rPr lang="ru-RU" sz="2200" b="1" dirty="0">
                <a:solidFill>
                  <a:schemeClr val="accent1">
                    <a:lumMod val="50000"/>
                  </a:schemeClr>
                </a:solidFill>
                <a:latin typeface="Bookman Old Style" pitchFamily="18" charset="0"/>
              </a:rPr>
              <a:t>случай </a:t>
            </a:r>
            <a:r>
              <a:rPr lang="ru-RU" sz="2200" b="1" dirty="0" smtClean="0">
                <a:solidFill>
                  <a:schemeClr val="accent1">
                    <a:lumMod val="50000"/>
                  </a:schemeClr>
                </a:solidFill>
                <a:latin typeface="Bookman Old Style" pitchFamily="18" charset="0"/>
              </a:rPr>
              <a:t>в </a:t>
            </a:r>
            <a:r>
              <a:rPr lang="ru-RU" sz="2200" b="1" dirty="0">
                <a:solidFill>
                  <a:schemeClr val="accent1">
                    <a:lumMod val="50000"/>
                  </a:schemeClr>
                </a:solidFill>
                <a:latin typeface="Bookman Old Style" pitchFamily="18" charset="0"/>
              </a:rPr>
              <a:t>течение </a:t>
            </a:r>
            <a:r>
              <a:rPr lang="ru-RU" sz="2200" b="1" dirty="0">
                <a:solidFill>
                  <a:srgbClr val="C00000"/>
                </a:solidFill>
                <a:latin typeface="Bookman Old Style" pitchFamily="18" charset="0"/>
              </a:rPr>
              <a:t>сорока пяти лет.</a:t>
            </a:r>
            <a:br>
              <a:rPr lang="ru-RU" sz="2200" b="1" dirty="0">
                <a:solidFill>
                  <a:srgbClr val="C00000"/>
                </a:solidFill>
                <a:latin typeface="Bookman Old Style" pitchFamily="18" charset="0"/>
              </a:rPr>
            </a:br>
            <a:r>
              <a:rPr lang="ru-RU" sz="2200" b="1" dirty="0">
                <a:solidFill>
                  <a:schemeClr val="accent1">
                    <a:lumMod val="50000"/>
                  </a:schemeClr>
                </a:solidFill>
                <a:latin typeface="Bookman Old Style" pitchFamily="18" charset="0"/>
              </a:rPr>
              <a:t>Информация </a:t>
            </a:r>
            <a:r>
              <a:rPr lang="ru-RU" sz="2200" b="1" dirty="0" smtClean="0">
                <a:solidFill>
                  <a:schemeClr val="accent1">
                    <a:lumMod val="50000"/>
                  </a:schemeClr>
                </a:solidFill>
                <a:latin typeface="Bookman Old Style" pitchFamily="18" charset="0"/>
              </a:rPr>
              <a:t>регистрируется в </a:t>
            </a:r>
            <a:r>
              <a:rPr lang="ru-RU" sz="2200" b="1" dirty="0">
                <a:solidFill>
                  <a:srgbClr val="C00000"/>
                </a:solidFill>
                <a:latin typeface="Bookman Old Style" pitchFamily="18" charset="0"/>
              </a:rPr>
              <a:t>журнале регистрации</a:t>
            </a:r>
            <a:r>
              <a:rPr lang="ru-RU" sz="2200" b="1" dirty="0">
                <a:solidFill>
                  <a:schemeClr val="accent1">
                    <a:lumMod val="50000"/>
                  </a:schemeClr>
                </a:solidFill>
                <a:latin typeface="Bookman Old Style" pitchFamily="18" charset="0"/>
              </a:rPr>
              <a:t>.</a:t>
            </a:r>
            <a:br>
              <a:rPr lang="ru-RU" sz="2200" b="1" dirty="0">
                <a:solidFill>
                  <a:schemeClr val="accent1">
                    <a:lumMod val="50000"/>
                  </a:schemeClr>
                </a:solidFill>
                <a:latin typeface="Bookman Old Style" pitchFamily="18" charset="0"/>
              </a:rPr>
            </a:br>
            <a:r>
              <a:rPr lang="ru-RU" sz="2200" b="1" dirty="0" smtClean="0">
                <a:solidFill>
                  <a:schemeClr val="accent1">
                    <a:lumMod val="50000"/>
                  </a:schemeClr>
                </a:solidFill>
                <a:latin typeface="Bookman Old Style" pitchFamily="18" charset="0"/>
              </a:rPr>
              <a:t/>
            </a:r>
            <a:br>
              <a:rPr lang="ru-RU" sz="2200" b="1" dirty="0" smtClean="0">
                <a:solidFill>
                  <a:schemeClr val="accent1">
                    <a:lumMod val="50000"/>
                  </a:schemeClr>
                </a:solidFill>
                <a:latin typeface="Bookman Old Style" pitchFamily="18" charset="0"/>
              </a:rPr>
            </a:br>
            <a:r>
              <a:rPr lang="ru-RU" sz="2200" b="1" dirty="0" smtClean="0">
                <a:solidFill>
                  <a:schemeClr val="accent1">
                    <a:lumMod val="50000"/>
                  </a:schemeClr>
                </a:solidFill>
                <a:latin typeface="Bookman Old Style" pitchFamily="18" charset="0"/>
              </a:rPr>
              <a:t>Копии </a:t>
            </a:r>
            <a:r>
              <a:rPr lang="ru-RU" sz="2200" b="1" dirty="0">
                <a:solidFill>
                  <a:schemeClr val="accent1">
                    <a:lumMod val="50000"/>
                  </a:schemeClr>
                </a:solidFill>
                <a:latin typeface="Bookman Old Style" pitchFamily="18" charset="0"/>
              </a:rPr>
              <a:t>акта </a:t>
            </a:r>
            <a:r>
              <a:rPr lang="ru-RU" sz="2200" b="1" dirty="0" smtClean="0">
                <a:solidFill>
                  <a:schemeClr val="accent1">
                    <a:lumMod val="50000"/>
                  </a:schemeClr>
                </a:solidFill>
                <a:latin typeface="Bookman Old Style" pitchFamily="18" charset="0"/>
              </a:rPr>
              <a:t>в </a:t>
            </a:r>
            <a:r>
              <a:rPr lang="ru-RU" sz="2200" b="1" dirty="0">
                <a:solidFill>
                  <a:schemeClr val="accent1">
                    <a:lumMod val="50000"/>
                  </a:schemeClr>
                </a:solidFill>
                <a:latin typeface="Bookman Old Style" pitchFamily="18" charset="0"/>
              </a:rPr>
              <a:t>течение </a:t>
            </a:r>
            <a:r>
              <a:rPr lang="ru-RU" sz="2200" b="1" dirty="0">
                <a:solidFill>
                  <a:srgbClr val="C00000"/>
                </a:solidFill>
                <a:latin typeface="Bookman Old Style" pitchFamily="18" charset="0"/>
              </a:rPr>
              <a:t>трех рабочих дней </a:t>
            </a:r>
            <a:r>
              <a:rPr lang="ru-RU" sz="2200" b="1" dirty="0">
                <a:solidFill>
                  <a:schemeClr val="accent1">
                    <a:lumMod val="50000"/>
                  </a:schemeClr>
                </a:solidFill>
                <a:latin typeface="Bookman Old Style" pitchFamily="18" charset="0"/>
              </a:rPr>
              <a:t>после его регистрации направляются:</a:t>
            </a:r>
            <a:br>
              <a:rPr lang="ru-RU" sz="2200" b="1" dirty="0">
                <a:solidFill>
                  <a:schemeClr val="accent1">
                    <a:lumMod val="50000"/>
                  </a:schemeClr>
                </a:solidFill>
                <a:latin typeface="Bookman Old Style" pitchFamily="18" charset="0"/>
              </a:rPr>
            </a:br>
            <a:r>
              <a:rPr lang="ru-RU" sz="2200" b="1" dirty="0">
                <a:solidFill>
                  <a:schemeClr val="accent1">
                    <a:lumMod val="50000"/>
                  </a:schemeClr>
                </a:solidFill>
                <a:latin typeface="Bookman Old Style" pitchFamily="18" charset="0"/>
              </a:rPr>
              <a:t>а) совершеннолетнему </a:t>
            </a:r>
            <a:r>
              <a:rPr lang="ru-RU" sz="2200" b="1" dirty="0" smtClean="0">
                <a:solidFill>
                  <a:schemeClr val="accent1">
                    <a:lumMod val="50000"/>
                  </a:schemeClr>
                </a:solidFill>
                <a:latin typeface="Bookman Old Style" pitchFamily="18" charset="0"/>
              </a:rPr>
              <a:t>пострадавшему, </a:t>
            </a:r>
            <a:r>
              <a:rPr lang="ru-RU" sz="2200" b="1" dirty="0">
                <a:solidFill>
                  <a:schemeClr val="accent1">
                    <a:lumMod val="50000"/>
                  </a:schemeClr>
                </a:solidFill>
                <a:latin typeface="Bookman Old Style" pitchFamily="18" charset="0"/>
              </a:rPr>
              <a:t>родителям (законному представителю) несовершеннолетнего пострадавшего;</a:t>
            </a:r>
            <a:br>
              <a:rPr lang="ru-RU" sz="2200" b="1" dirty="0">
                <a:solidFill>
                  <a:schemeClr val="accent1">
                    <a:lumMod val="50000"/>
                  </a:schemeClr>
                </a:solidFill>
                <a:latin typeface="Bookman Old Style" pitchFamily="18" charset="0"/>
              </a:rPr>
            </a:br>
            <a:r>
              <a:rPr lang="ru-RU" sz="2200" b="1" dirty="0">
                <a:solidFill>
                  <a:schemeClr val="accent1">
                    <a:lumMod val="50000"/>
                  </a:schemeClr>
                </a:solidFill>
                <a:latin typeface="Bookman Old Style" pitchFamily="18" charset="0"/>
              </a:rPr>
              <a:t>б) органам </a:t>
            </a:r>
            <a:r>
              <a:rPr lang="ru-RU" sz="2200" b="1" dirty="0" smtClean="0">
                <a:solidFill>
                  <a:schemeClr val="accent1">
                    <a:lumMod val="50000"/>
                  </a:schemeClr>
                </a:solidFill>
                <a:latin typeface="Bookman Old Style" pitchFamily="18" charset="0"/>
              </a:rPr>
              <a:t>местного самоуправления;</a:t>
            </a:r>
            <a:r>
              <a:rPr lang="ru-RU" sz="2200" b="1" dirty="0">
                <a:solidFill>
                  <a:schemeClr val="accent1">
                    <a:lumMod val="50000"/>
                  </a:schemeClr>
                </a:solidFill>
                <a:latin typeface="Bookman Old Style" pitchFamily="18" charset="0"/>
              </a:rPr>
              <a:t/>
            </a:r>
            <a:br>
              <a:rPr lang="ru-RU" sz="2200" b="1" dirty="0">
                <a:solidFill>
                  <a:schemeClr val="accent1">
                    <a:lumMod val="50000"/>
                  </a:schemeClr>
                </a:solidFill>
                <a:latin typeface="Bookman Old Style" pitchFamily="18" charset="0"/>
              </a:rPr>
            </a:br>
            <a:r>
              <a:rPr lang="ru-RU" sz="2200" b="1" dirty="0">
                <a:solidFill>
                  <a:schemeClr val="accent1">
                    <a:lumMod val="50000"/>
                  </a:schemeClr>
                </a:solidFill>
                <a:latin typeface="Bookman Old Style" pitchFamily="18" charset="0"/>
              </a:rPr>
              <a:t>в) в Министерство образования и науки Российской Федерации (по запросу)  </a:t>
            </a:r>
            <a:br>
              <a:rPr lang="ru-RU" sz="2200" b="1" dirty="0">
                <a:solidFill>
                  <a:schemeClr val="accent1">
                    <a:lumMod val="50000"/>
                  </a:schemeClr>
                </a:solidFill>
                <a:latin typeface="Bookman Old Style" pitchFamily="18" charset="0"/>
              </a:rPr>
            </a:br>
            <a:r>
              <a:rPr lang="ru-RU" sz="2200" b="1" dirty="0">
                <a:solidFill>
                  <a:schemeClr val="accent1">
                    <a:lumMod val="50000"/>
                  </a:schemeClr>
                </a:solidFill>
                <a:latin typeface="Bookman Old Style" pitchFamily="18" charset="0"/>
              </a:rPr>
              <a:t>г) в территориальный орган Министерства внутренних дел (с приложением копий материалов расследования);</a:t>
            </a:r>
            <a:br>
              <a:rPr lang="ru-RU" sz="2200" b="1" dirty="0">
                <a:solidFill>
                  <a:schemeClr val="accent1">
                    <a:lumMod val="50000"/>
                  </a:schemeClr>
                </a:solidFill>
                <a:latin typeface="Bookman Old Style" pitchFamily="18" charset="0"/>
              </a:rPr>
            </a:br>
            <a:r>
              <a:rPr lang="ru-RU" sz="2200" b="1" dirty="0">
                <a:solidFill>
                  <a:schemeClr val="accent1">
                    <a:lumMod val="50000"/>
                  </a:schemeClr>
                </a:solidFill>
                <a:latin typeface="Bookman Old Style" pitchFamily="18" charset="0"/>
              </a:rPr>
              <a:t/>
            </a:r>
            <a:br>
              <a:rPr lang="ru-RU" sz="2200" b="1" dirty="0">
                <a:solidFill>
                  <a:schemeClr val="accent1">
                    <a:lumMod val="50000"/>
                  </a:schemeClr>
                </a:solidFill>
                <a:latin typeface="Bookman Old Style" pitchFamily="18" charset="0"/>
              </a:rPr>
            </a:br>
            <a:endParaRPr lang="ru-RU" sz="2200" b="1" dirty="0">
              <a:solidFill>
                <a:schemeClr val="accent1">
                  <a:lumMod val="50000"/>
                </a:schemeClr>
              </a:solidFill>
              <a:latin typeface="Bookman Old Style" pitchFamily="18" charset="0"/>
            </a:endParaRPr>
          </a:p>
        </p:txBody>
      </p:sp>
    </p:spTree>
    <p:extLst>
      <p:ext uri="{BB962C8B-B14F-4D97-AF65-F5344CB8AC3E}">
        <p14:creationId xmlns:p14="http://schemas.microsoft.com/office/powerpoint/2010/main" val="756030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16632"/>
            <a:ext cx="8496944" cy="6232475"/>
          </a:xfrm>
          <a:prstGeom prst="rect">
            <a:avLst/>
          </a:prstGeom>
        </p:spPr>
        <p:txBody>
          <a:bodyPr wrap="square">
            <a:spAutoFit/>
          </a:bodyPr>
          <a:lstStyle/>
          <a:p>
            <a:r>
              <a:rPr lang="ru-RU" sz="1900" b="1" dirty="0" smtClean="0">
                <a:solidFill>
                  <a:schemeClr val="accent1">
                    <a:lumMod val="75000"/>
                  </a:schemeClr>
                </a:solidFill>
                <a:latin typeface="Bookman Old Style" pitchFamily="18" charset="0"/>
              </a:rPr>
              <a:t>О </a:t>
            </a:r>
            <a:r>
              <a:rPr lang="ru-RU" sz="1900" b="1" dirty="0">
                <a:solidFill>
                  <a:schemeClr val="accent1">
                    <a:lumMod val="75000"/>
                  </a:schemeClr>
                </a:solidFill>
                <a:latin typeface="Bookman Old Style" pitchFamily="18" charset="0"/>
              </a:rPr>
              <a:t>несчастном случае (в том числе групповом), который по прошествии времени </a:t>
            </a:r>
            <a:r>
              <a:rPr lang="ru-RU" sz="1900" b="1" dirty="0">
                <a:solidFill>
                  <a:srgbClr val="C00000"/>
                </a:solidFill>
                <a:latin typeface="Bookman Old Style" pitchFamily="18" charset="0"/>
              </a:rPr>
              <a:t>перешел в категорию тяжелого </a:t>
            </a:r>
            <a:r>
              <a:rPr lang="ru-RU" sz="1900" b="1" dirty="0">
                <a:solidFill>
                  <a:schemeClr val="accent1">
                    <a:lumMod val="75000"/>
                  </a:schemeClr>
                </a:solidFill>
                <a:latin typeface="Bookman Old Style" pitchFamily="18" charset="0"/>
              </a:rPr>
              <a:t>несчастного случая или несчастного случая со смертельным исходом, руководитель организации, </a:t>
            </a:r>
            <a:r>
              <a:rPr lang="ru-RU" sz="1900" b="1" dirty="0" smtClean="0">
                <a:solidFill>
                  <a:schemeClr val="accent1">
                    <a:lumMod val="75000"/>
                  </a:schemeClr>
                </a:solidFill>
                <a:latin typeface="Bookman Old Style" pitchFamily="18" charset="0"/>
              </a:rPr>
              <a:t>в </a:t>
            </a:r>
            <a:r>
              <a:rPr lang="ru-RU" sz="1900" b="1" dirty="0">
                <a:solidFill>
                  <a:schemeClr val="accent1">
                    <a:lumMod val="75000"/>
                  </a:schemeClr>
                </a:solidFill>
                <a:latin typeface="Bookman Old Style" pitchFamily="18" charset="0"/>
              </a:rPr>
              <a:t>течение </a:t>
            </a:r>
            <a:r>
              <a:rPr lang="ru-RU" sz="1900" b="1" dirty="0">
                <a:solidFill>
                  <a:srgbClr val="C00000"/>
                </a:solidFill>
                <a:latin typeface="Bookman Old Style" pitchFamily="18" charset="0"/>
              </a:rPr>
              <a:t>трех суток </a:t>
            </a:r>
            <a:r>
              <a:rPr lang="ru-RU" sz="1900" b="1" dirty="0">
                <a:solidFill>
                  <a:schemeClr val="accent1">
                    <a:lumMod val="75000"/>
                  </a:schemeClr>
                </a:solidFill>
                <a:latin typeface="Bookman Old Style" pitchFamily="18" charset="0"/>
              </a:rPr>
              <a:t>после получения информации о последствиях несчастного случая направляет сообщение:</a:t>
            </a:r>
          </a:p>
          <a:p>
            <a:r>
              <a:rPr lang="ru-RU" sz="1900" b="1" dirty="0">
                <a:solidFill>
                  <a:schemeClr val="accent1">
                    <a:lumMod val="75000"/>
                  </a:schemeClr>
                </a:solidFill>
                <a:latin typeface="Bookman Old Style" pitchFamily="18" charset="0"/>
              </a:rPr>
              <a:t>а) </a:t>
            </a:r>
            <a:r>
              <a:rPr lang="ru-RU" sz="1900" b="1" dirty="0" smtClean="0">
                <a:solidFill>
                  <a:srgbClr val="C00000"/>
                </a:solidFill>
                <a:latin typeface="Bookman Old Style" pitchFamily="18" charset="0"/>
              </a:rPr>
              <a:t>Учредителю;</a:t>
            </a:r>
          </a:p>
          <a:p>
            <a:r>
              <a:rPr lang="ru-RU" sz="1900" b="1" dirty="0" smtClean="0">
                <a:solidFill>
                  <a:schemeClr val="accent1">
                    <a:lumMod val="75000"/>
                  </a:schemeClr>
                </a:solidFill>
                <a:latin typeface="Bookman Old Style" pitchFamily="18" charset="0"/>
              </a:rPr>
              <a:t>б</a:t>
            </a:r>
            <a:r>
              <a:rPr lang="ru-RU" sz="1900" b="1" dirty="0">
                <a:solidFill>
                  <a:schemeClr val="accent1">
                    <a:lumMod val="75000"/>
                  </a:schemeClr>
                </a:solidFill>
                <a:latin typeface="Bookman Old Style" pitchFamily="18" charset="0"/>
              </a:rPr>
              <a:t>) </a:t>
            </a:r>
            <a:r>
              <a:rPr lang="ru-RU" sz="1900" b="1" dirty="0" smtClean="0">
                <a:solidFill>
                  <a:srgbClr val="C00000"/>
                </a:solidFill>
                <a:latin typeface="Bookman Old Style" pitchFamily="18" charset="0"/>
              </a:rPr>
              <a:t>в территориальный орган МВД</a:t>
            </a:r>
            <a:r>
              <a:rPr lang="ru-RU" sz="1900" b="1" dirty="0" smtClean="0">
                <a:solidFill>
                  <a:schemeClr val="accent1">
                    <a:lumMod val="75000"/>
                  </a:schemeClr>
                </a:solidFill>
                <a:latin typeface="Bookman Old Style" pitchFamily="18" charset="0"/>
              </a:rPr>
              <a:t>;</a:t>
            </a:r>
            <a:endParaRPr lang="ru-RU" sz="1900" b="1" dirty="0">
              <a:solidFill>
                <a:schemeClr val="accent1">
                  <a:lumMod val="75000"/>
                </a:schemeClr>
              </a:solidFill>
              <a:latin typeface="Bookman Old Style" pitchFamily="18" charset="0"/>
            </a:endParaRPr>
          </a:p>
          <a:p>
            <a:r>
              <a:rPr lang="ru-RU" sz="1900" b="1" dirty="0" smtClean="0">
                <a:solidFill>
                  <a:schemeClr val="accent1">
                    <a:lumMod val="50000"/>
                  </a:schemeClr>
                </a:solidFill>
                <a:latin typeface="Bookman Old Style" pitchFamily="18" charset="0"/>
              </a:rPr>
              <a:t>Несчастный случай</a:t>
            </a:r>
            <a:r>
              <a:rPr lang="ru-RU" sz="1900" b="1" dirty="0">
                <a:solidFill>
                  <a:schemeClr val="accent1">
                    <a:lumMod val="50000"/>
                  </a:schemeClr>
                </a:solidFill>
                <a:latin typeface="Bookman Old Style" pitchFamily="18" charset="0"/>
              </a:rPr>
              <a:t>, о котором не было своевременно сообщено руководителю организации, </a:t>
            </a:r>
            <a:r>
              <a:rPr lang="ru-RU" sz="1900" b="1" dirty="0" smtClean="0">
                <a:solidFill>
                  <a:schemeClr val="accent1">
                    <a:lumMod val="50000"/>
                  </a:schemeClr>
                </a:solidFill>
                <a:latin typeface="Bookman Old Style" pitchFamily="18" charset="0"/>
              </a:rPr>
              <a:t>или </a:t>
            </a:r>
            <a:r>
              <a:rPr lang="ru-RU" sz="1900" b="1" dirty="0">
                <a:solidFill>
                  <a:schemeClr val="accent1">
                    <a:lumMod val="50000"/>
                  </a:schemeClr>
                </a:solidFill>
                <a:latin typeface="Bookman Old Style" pitchFamily="18" charset="0"/>
              </a:rPr>
              <a:t>в результате которого утрата здоровья у обучающегося наступила не сразу, расследуется комиссией по расследованию несчастного случая в соответствии с квалификацией несчастного случая </a:t>
            </a:r>
            <a:r>
              <a:rPr lang="ru-RU" sz="1900" b="1" dirty="0" smtClean="0">
                <a:solidFill>
                  <a:schemeClr val="accent1">
                    <a:lumMod val="50000"/>
                  </a:schemeClr>
                </a:solidFill>
                <a:latin typeface="Bookman Old Style" pitchFamily="18" charset="0"/>
              </a:rPr>
              <a:t>по </a:t>
            </a:r>
            <a:r>
              <a:rPr lang="ru-RU" sz="1900" b="1" dirty="0">
                <a:solidFill>
                  <a:schemeClr val="accent1">
                    <a:lumMod val="50000"/>
                  </a:schemeClr>
                </a:solidFill>
                <a:latin typeface="Bookman Old Style" pitchFamily="18" charset="0"/>
              </a:rPr>
              <a:t>заявлению совершеннолетнего пострадавшего (его законного представителя или иного доверенного лица), родителей (законного представителя) несовершеннолетнего пострадавшего в </a:t>
            </a:r>
            <a:r>
              <a:rPr lang="ru-RU" sz="1900" b="1" dirty="0">
                <a:solidFill>
                  <a:srgbClr val="C00000"/>
                </a:solidFill>
                <a:latin typeface="Bookman Old Style" pitchFamily="18" charset="0"/>
              </a:rPr>
              <a:t>течение одного месяца со дня поступления </a:t>
            </a:r>
            <a:r>
              <a:rPr lang="ru-RU" sz="1900" b="1" dirty="0">
                <a:solidFill>
                  <a:schemeClr val="accent1">
                    <a:lumMod val="50000"/>
                  </a:schemeClr>
                </a:solidFill>
                <a:latin typeface="Bookman Old Style" pitchFamily="18" charset="0"/>
              </a:rPr>
              <a:t>указанного заявления в организацию, осуществляющую образовательную деятельность.</a:t>
            </a:r>
          </a:p>
          <a:p>
            <a:r>
              <a:rPr lang="ru-RU" sz="1900" b="1" dirty="0" smtClean="0">
                <a:solidFill>
                  <a:schemeClr val="accent1">
                    <a:lumMod val="75000"/>
                  </a:schemeClr>
                </a:solidFill>
                <a:latin typeface="Bookman Old Style" pitchFamily="18" charset="0"/>
              </a:rPr>
              <a:t>.</a:t>
            </a:r>
            <a:r>
              <a:rPr lang="ru-RU" sz="1900" b="1" dirty="0" smtClean="0">
                <a:solidFill>
                  <a:srgbClr val="C00000"/>
                </a:solidFill>
                <a:latin typeface="Bookman Old Style" pitchFamily="18" charset="0"/>
              </a:rPr>
              <a:t> </a:t>
            </a:r>
            <a:r>
              <a:rPr lang="ru-RU" sz="1900" b="1" dirty="0">
                <a:solidFill>
                  <a:srgbClr val="C00000"/>
                </a:solidFill>
                <a:latin typeface="Bookman Old Style" pitchFamily="18" charset="0"/>
              </a:rPr>
              <a:t>Срок подачи заявления не ограничен</a:t>
            </a:r>
          </a:p>
        </p:txBody>
      </p:sp>
    </p:spTree>
    <p:extLst>
      <p:ext uri="{BB962C8B-B14F-4D97-AF65-F5344CB8AC3E}">
        <p14:creationId xmlns:p14="http://schemas.microsoft.com/office/powerpoint/2010/main" val="2125406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692696"/>
            <a:ext cx="7848872" cy="5262979"/>
          </a:xfrm>
          <a:prstGeom prst="rect">
            <a:avLst/>
          </a:prstGeom>
        </p:spPr>
        <p:txBody>
          <a:bodyPr wrap="square">
            <a:spAutoFit/>
          </a:bodyPr>
          <a:lstStyle/>
          <a:p>
            <a:pPr algn="ctr"/>
            <a:r>
              <a:rPr lang="ru-RU" sz="2800" b="1" dirty="0" smtClean="0">
                <a:solidFill>
                  <a:schemeClr val="accent1">
                    <a:lumMod val="50000"/>
                  </a:schemeClr>
                </a:solidFill>
                <a:latin typeface="Bookman Old Style" pitchFamily="18" charset="0"/>
              </a:rPr>
              <a:t>Медицинская </a:t>
            </a:r>
            <a:r>
              <a:rPr lang="ru-RU" sz="2800" b="1" dirty="0">
                <a:solidFill>
                  <a:schemeClr val="accent1">
                    <a:lumMod val="50000"/>
                  </a:schemeClr>
                </a:solidFill>
                <a:latin typeface="Bookman Old Style" pitchFamily="18" charset="0"/>
              </a:rPr>
              <a:t>организация, в которую доставлен (или обратился самостоятельно) пострадавший в результате несчастного случая, произошедшего во время пребывания в организации, осуществляющей образовательную деятельность</a:t>
            </a:r>
            <a:r>
              <a:rPr lang="ru-RU" sz="2800" b="1" dirty="0">
                <a:latin typeface="Bookman Old Style" pitchFamily="18" charset="0"/>
              </a:rPr>
              <a:t>, </a:t>
            </a:r>
            <a:r>
              <a:rPr lang="ru-RU" sz="2800" b="1" dirty="0">
                <a:solidFill>
                  <a:srgbClr val="FF0000"/>
                </a:solidFill>
                <a:latin typeface="Bookman Old Style" pitchFamily="18" charset="0"/>
              </a:rPr>
              <a:t>обязана по запросу </a:t>
            </a:r>
            <a:r>
              <a:rPr lang="ru-RU" sz="2800" b="1" dirty="0">
                <a:solidFill>
                  <a:schemeClr val="accent1">
                    <a:lumMod val="50000"/>
                  </a:schemeClr>
                </a:solidFill>
                <a:latin typeface="Bookman Old Style" pitchFamily="18" charset="0"/>
              </a:rPr>
              <a:t>руководителя организации, осуществляющей образовательную деятельность, </a:t>
            </a:r>
            <a:r>
              <a:rPr lang="ru-RU" sz="2800" b="1" dirty="0">
                <a:solidFill>
                  <a:srgbClr val="FF0000"/>
                </a:solidFill>
                <a:latin typeface="Bookman Old Style" pitchFamily="18" charset="0"/>
              </a:rPr>
              <a:t>выдать медицинское заключение </a:t>
            </a:r>
            <a:r>
              <a:rPr lang="ru-RU" sz="2800" b="1" dirty="0">
                <a:solidFill>
                  <a:schemeClr val="accent1">
                    <a:lumMod val="50000"/>
                  </a:schemeClr>
                </a:solidFill>
                <a:latin typeface="Bookman Old Style" pitchFamily="18" charset="0"/>
              </a:rPr>
              <a:t>или заключение о причине </a:t>
            </a:r>
            <a:r>
              <a:rPr lang="ru-RU" sz="2800" b="1" dirty="0" smtClean="0">
                <a:solidFill>
                  <a:schemeClr val="accent1">
                    <a:lumMod val="50000"/>
                  </a:schemeClr>
                </a:solidFill>
                <a:latin typeface="Bookman Old Style" pitchFamily="18" charset="0"/>
              </a:rPr>
              <a:t>смерти.</a:t>
            </a:r>
            <a:endParaRPr lang="ru-RU" sz="2800" b="1" dirty="0">
              <a:solidFill>
                <a:schemeClr val="accent1">
                  <a:lumMod val="50000"/>
                </a:schemeClr>
              </a:solidFill>
              <a:latin typeface="Bookman Old Style" pitchFamily="18" charset="0"/>
            </a:endParaRPr>
          </a:p>
        </p:txBody>
      </p:sp>
    </p:spTree>
    <p:extLst>
      <p:ext uri="{BB962C8B-B14F-4D97-AF65-F5344CB8AC3E}">
        <p14:creationId xmlns:p14="http://schemas.microsoft.com/office/powerpoint/2010/main" val="860639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95536" y="1052736"/>
            <a:ext cx="8352928" cy="5078313"/>
          </a:xfrm>
          <a:prstGeom prst="rect">
            <a:avLst/>
          </a:prstGeom>
        </p:spPr>
        <p:txBody>
          <a:bodyPr wrap="square">
            <a:spAutoFit/>
          </a:bodyPr>
          <a:lstStyle/>
          <a:p>
            <a:r>
              <a:rPr lang="ru-RU" b="1" i="1" dirty="0" smtClean="0">
                <a:solidFill>
                  <a:srgbClr val="C00000"/>
                </a:solidFill>
              </a:rPr>
              <a:t>Мероприятия по профилактике детском травматизма в образовательных организациях должны носить комплексный характер на предупреждение и устранение факторов риска с учетом особенностей учебно-воспитательного процесса.</a:t>
            </a:r>
          </a:p>
          <a:p>
            <a:endParaRPr lang="ru-RU" b="1" dirty="0" smtClean="0">
              <a:solidFill>
                <a:srgbClr val="C00000"/>
              </a:solidFill>
            </a:endParaRPr>
          </a:p>
          <a:p>
            <a:r>
              <a:rPr lang="ru-RU" b="1" u="sng" dirty="0" smtClean="0">
                <a:solidFill>
                  <a:srgbClr val="31B6FD">
                    <a:lumMod val="50000"/>
                  </a:srgbClr>
                </a:solidFill>
              </a:rPr>
              <a:t>К травмам может приводить:</a:t>
            </a:r>
          </a:p>
          <a:p>
            <a:r>
              <a:rPr lang="ru-RU" b="1" dirty="0" smtClean="0">
                <a:solidFill>
                  <a:srgbClr val="31B6FD">
                    <a:lumMod val="50000"/>
                  </a:srgbClr>
                </a:solidFill>
              </a:rPr>
              <a:t>- организационные недостатки при проведении занятий (нарушение принципов обучения, отсутствие индивидуального подхода, недостаточный учет возрастных особенностей учащихся);</a:t>
            </a:r>
          </a:p>
          <a:p>
            <a:r>
              <a:rPr lang="ru-RU" b="1" dirty="0" smtClean="0">
                <a:solidFill>
                  <a:srgbClr val="31B6FD">
                    <a:lumMod val="50000"/>
                  </a:srgbClr>
                </a:solidFill>
              </a:rPr>
              <a:t>- несоответствие материально-технической базы требованиям СанПиН;</a:t>
            </a:r>
          </a:p>
          <a:p>
            <a:r>
              <a:rPr lang="ru-RU" b="1" dirty="0" smtClean="0">
                <a:solidFill>
                  <a:srgbClr val="31B6FD">
                    <a:lumMod val="50000"/>
                  </a:srgbClr>
                </a:solidFill>
              </a:rPr>
              <a:t>- нарушение учителем и (или) обучающимися требований инструкций и правил безопасности нахождения в образовательной организации;</a:t>
            </a:r>
          </a:p>
          <a:p>
            <a:r>
              <a:rPr lang="ru-RU" b="1" dirty="0" smtClean="0">
                <a:solidFill>
                  <a:srgbClr val="31B6FD">
                    <a:lumMod val="50000"/>
                  </a:srgbClr>
                </a:solidFill>
              </a:rPr>
              <a:t>- недостатки в организации административно-общественного контроля за соблюдением порядка расследования и учета несчастных случаев в образовательной организации.</a:t>
            </a:r>
          </a:p>
        </p:txBody>
      </p:sp>
    </p:spTree>
    <p:extLst>
      <p:ext uri="{BB962C8B-B14F-4D97-AF65-F5344CB8AC3E}">
        <p14:creationId xmlns:p14="http://schemas.microsoft.com/office/powerpoint/2010/main" val="3374514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221456"/>
            <a:ext cx="8208912" cy="5619487"/>
          </a:xfrm>
          <a:prstGeom prst="rect">
            <a:avLst/>
          </a:prstGeom>
        </p:spPr>
        <p:txBody>
          <a:bodyPr wrap="square">
            <a:spAutoFit/>
          </a:bodyPr>
          <a:lstStyle/>
          <a:p>
            <a:pPr algn="ctr">
              <a:lnSpc>
                <a:spcPct val="115000"/>
              </a:lnSpc>
              <a:spcAft>
                <a:spcPts val="1000"/>
              </a:spcAft>
            </a:pPr>
            <a:r>
              <a:rPr lang="ru-RU" sz="2200" b="1" i="1" dirty="0" smtClean="0">
                <a:solidFill>
                  <a:srgbClr val="C00000"/>
                </a:solidFill>
                <a:effectLst/>
                <a:latin typeface="Bookman Old Style" pitchFamily="18" charset="0"/>
                <a:ea typeface="Times New Roman"/>
                <a:cs typeface="Times New Roman"/>
              </a:rPr>
              <a:t>Порядок расследования и учета несчастных случаев с обучающимися во время пребывания в организации, осуществляющей образовательную деятельность</a:t>
            </a:r>
            <a:endParaRPr lang="ru-RU" sz="2200" i="1" dirty="0">
              <a:solidFill>
                <a:srgbClr val="C00000"/>
              </a:solidFill>
              <a:latin typeface="Bookman Old Style" pitchFamily="18" charset="0"/>
              <a:ea typeface="Calibri"/>
              <a:cs typeface="Times New Roman"/>
            </a:endParaRPr>
          </a:p>
          <a:p>
            <a:pPr>
              <a:lnSpc>
                <a:spcPct val="115000"/>
              </a:lnSpc>
              <a:spcAft>
                <a:spcPts val="1000"/>
              </a:spcAft>
            </a:pPr>
            <a:r>
              <a:rPr lang="ru-RU" sz="2200" b="1" dirty="0" smtClean="0">
                <a:solidFill>
                  <a:schemeClr val="tx2">
                    <a:lumMod val="75000"/>
                  </a:schemeClr>
                </a:solidFill>
                <a:effectLst/>
                <a:latin typeface="Bookman Old Style" pitchFamily="18" charset="0"/>
                <a:ea typeface="Times New Roman"/>
                <a:cs typeface="Times New Roman"/>
              </a:rPr>
              <a:t>I. Общие положения</a:t>
            </a:r>
            <a:endParaRPr lang="ru-RU" sz="2200" dirty="0">
              <a:solidFill>
                <a:schemeClr val="tx2">
                  <a:lumMod val="75000"/>
                </a:schemeClr>
              </a:solidFill>
              <a:latin typeface="Bookman Old Style" pitchFamily="18" charset="0"/>
              <a:ea typeface="Calibri"/>
              <a:cs typeface="Times New Roman"/>
            </a:endParaRPr>
          </a:p>
          <a:p>
            <a:pPr algn="just"/>
            <a:r>
              <a:rPr lang="ru-RU" sz="2400" b="1" dirty="0" smtClean="0">
                <a:solidFill>
                  <a:schemeClr val="tx2">
                    <a:lumMod val="75000"/>
                  </a:schemeClr>
                </a:solidFill>
                <a:effectLst/>
                <a:latin typeface="Bookman Old Style" pitchFamily="18" charset="0"/>
                <a:ea typeface="Times New Roman"/>
              </a:rPr>
              <a:t>Устанавливаются правила проведения расследования, оформления и учета несчастных случаев, происшедших с обучающимися, во время пребывания в образовательных организациях, в результате которых обучающимися были получены повреждение здоровья (телесные повреждения (травмы)</a:t>
            </a:r>
            <a:r>
              <a:rPr lang="ru-RU" sz="2400" b="1" dirty="0" smtClean="0">
                <a:effectLst/>
                <a:latin typeface="Bookman Old Style" pitchFamily="18" charset="0"/>
                <a:ea typeface="Times New Roman"/>
              </a:rPr>
              <a:t>, </a:t>
            </a:r>
            <a:r>
              <a:rPr lang="ru-RU" sz="2400" b="1" dirty="0" smtClean="0">
                <a:solidFill>
                  <a:srgbClr val="FF0000"/>
                </a:solidFill>
                <a:effectLst/>
                <a:latin typeface="Bookman Old Style" pitchFamily="18" charset="0"/>
                <a:ea typeface="Times New Roman"/>
              </a:rPr>
              <a:t>в том числе нанесенные другим лицом:</a:t>
            </a:r>
            <a:endParaRPr lang="ru-RU" sz="2400" b="1" dirty="0">
              <a:solidFill>
                <a:srgbClr val="FF0000"/>
              </a:solidFill>
              <a:latin typeface="Bookman Old Style" pitchFamily="18" charset="0"/>
            </a:endParaRPr>
          </a:p>
        </p:txBody>
      </p:sp>
    </p:spTree>
    <p:extLst>
      <p:ext uri="{BB962C8B-B14F-4D97-AF65-F5344CB8AC3E}">
        <p14:creationId xmlns:p14="http://schemas.microsoft.com/office/powerpoint/2010/main" val="4029403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692696"/>
            <a:ext cx="8496944" cy="5632311"/>
          </a:xfrm>
          <a:prstGeom prst="rect">
            <a:avLst/>
          </a:prstGeom>
        </p:spPr>
        <p:txBody>
          <a:bodyPr wrap="square">
            <a:spAutoFit/>
          </a:bodyPr>
          <a:lstStyle/>
          <a:p>
            <a:r>
              <a:rPr lang="ru-RU" sz="2400" b="1" dirty="0" smtClean="0">
                <a:solidFill>
                  <a:srgbClr val="C00000"/>
                </a:solidFill>
              </a:rPr>
              <a:t>Примерный перечень локальных актов по профилактике детского травматизма </a:t>
            </a:r>
          </a:p>
          <a:p>
            <a:endParaRPr lang="ru-RU" sz="2400" b="1" dirty="0" smtClean="0">
              <a:solidFill>
                <a:prstClr val="black"/>
              </a:solidFill>
            </a:endParaRPr>
          </a:p>
          <a:p>
            <a:r>
              <a:rPr lang="ru-RU" sz="2400" b="1" dirty="0" smtClean="0">
                <a:solidFill>
                  <a:srgbClr val="4584D3">
                    <a:lumMod val="50000"/>
                  </a:srgbClr>
                </a:solidFill>
              </a:rPr>
              <a:t>1.Положение о Совете профилактики.</a:t>
            </a:r>
          </a:p>
          <a:p>
            <a:endParaRPr lang="ru-RU" sz="2400" b="1" dirty="0" smtClean="0">
              <a:solidFill>
                <a:srgbClr val="4584D3">
                  <a:lumMod val="50000"/>
                </a:srgbClr>
              </a:solidFill>
            </a:endParaRPr>
          </a:p>
          <a:p>
            <a:r>
              <a:rPr lang="ru-RU" sz="2400" b="1" dirty="0" smtClean="0">
                <a:solidFill>
                  <a:srgbClr val="4584D3">
                    <a:lumMod val="50000"/>
                  </a:srgbClr>
                </a:solidFill>
              </a:rPr>
              <a:t>2.Положение о распределении полномочий и ответственности между органами</a:t>
            </a:r>
          </a:p>
          <a:p>
            <a:r>
              <a:rPr lang="ru-RU" sz="2400" b="1" dirty="0" smtClean="0">
                <a:solidFill>
                  <a:srgbClr val="4584D3">
                    <a:lumMod val="50000"/>
                  </a:srgbClr>
                </a:solidFill>
              </a:rPr>
              <a:t>государственно-общественного управления и администрацией образовательной</a:t>
            </a:r>
          </a:p>
          <a:p>
            <a:r>
              <a:rPr lang="ru-RU" sz="2400" b="1" dirty="0" smtClean="0">
                <a:solidFill>
                  <a:srgbClr val="4584D3">
                    <a:lumMod val="50000"/>
                  </a:srgbClr>
                </a:solidFill>
              </a:rPr>
              <a:t>организации.</a:t>
            </a:r>
          </a:p>
          <a:p>
            <a:endParaRPr lang="ru-RU" sz="2400" b="1" dirty="0" smtClean="0">
              <a:solidFill>
                <a:srgbClr val="4584D3">
                  <a:lumMod val="50000"/>
                </a:srgbClr>
              </a:solidFill>
            </a:endParaRPr>
          </a:p>
          <a:p>
            <a:r>
              <a:rPr lang="ru-RU" sz="2400" b="1" dirty="0" smtClean="0">
                <a:solidFill>
                  <a:srgbClr val="4584D3">
                    <a:lumMod val="50000"/>
                  </a:srgbClr>
                </a:solidFill>
              </a:rPr>
              <a:t>3.Положение о режиме занятий обучающихся.</a:t>
            </a:r>
          </a:p>
          <a:p>
            <a:endParaRPr lang="ru-RU" sz="2400" b="1" dirty="0" smtClean="0">
              <a:solidFill>
                <a:srgbClr val="4584D3">
                  <a:lumMod val="50000"/>
                </a:srgbClr>
              </a:solidFill>
            </a:endParaRPr>
          </a:p>
          <a:p>
            <a:r>
              <a:rPr lang="ru-RU" sz="2400" b="1" dirty="0" smtClean="0">
                <a:solidFill>
                  <a:srgbClr val="4584D3">
                    <a:lumMod val="50000"/>
                  </a:srgbClr>
                </a:solidFill>
              </a:rPr>
              <a:t>4. Положение о правилах безопасности в кабинетах повышенной опасности.</a:t>
            </a:r>
          </a:p>
        </p:txBody>
      </p:sp>
    </p:spTree>
    <p:extLst>
      <p:ext uri="{BB962C8B-B14F-4D97-AF65-F5344CB8AC3E}">
        <p14:creationId xmlns:p14="http://schemas.microsoft.com/office/powerpoint/2010/main" val="25042149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74344"/>
            <a:ext cx="8640960" cy="5170646"/>
          </a:xfrm>
          <a:prstGeom prst="rect">
            <a:avLst/>
          </a:prstGeom>
        </p:spPr>
        <p:txBody>
          <a:bodyPr wrap="square">
            <a:spAutoFit/>
          </a:bodyPr>
          <a:lstStyle/>
          <a:p>
            <a:r>
              <a:rPr lang="ru-RU" sz="2200" b="1" dirty="0" smtClean="0">
                <a:solidFill>
                  <a:srgbClr val="4584D3">
                    <a:lumMod val="50000"/>
                  </a:srgbClr>
                </a:solidFill>
              </a:rPr>
              <a:t>5. Положение о соблюдении мер безопасности при проведении спортивных мероприятий, экскурсий, туристических походов, нахождении на спортивных площадках.</a:t>
            </a:r>
          </a:p>
          <a:p>
            <a:r>
              <a:rPr lang="ru-RU" sz="2200" b="1" dirty="0" smtClean="0">
                <a:solidFill>
                  <a:srgbClr val="4584D3">
                    <a:lumMod val="50000"/>
                  </a:srgbClr>
                </a:solidFill>
              </a:rPr>
              <a:t>6. Положение о расследовании и учете несчастных случаев с учащимися</a:t>
            </a:r>
          </a:p>
          <a:p>
            <a:r>
              <a:rPr lang="ru-RU" sz="2200" b="1" dirty="0" smtClean="0">
                <a:solidFill>
                  <a:srgbClr val="4584D3">
                    <a:lumMod val="50000"/>
                  </a:srgbClr>
                </a:solidFill>
              </a:rPr>
              <a:t>7. Правила организованной перевозки группы детей автобусами</a:t>
            </a:r>
          </a:p>
          <a:p>
            <a:r>
              <a:rPr lang="ru-RU" sz="2200" b="1" dirty="0" smtClean="0">
                <a:solidFill>
                  <a:srgbClr val="4584D3">
                    <a:lumMod val="50000"/>
                  </a:srgbClr>
                </a:solidFill>
              </a:rPr>
              <a:t>8. Требования к организации и проведению автобусных экскурсий для обучающихся.</a:t>
            </a:r>
          </a:p>
          <a:p>
            <a:r>
              <a:rPr lang="ru-RU" sz="2200" b="1" dirty="0" smtClean="0">
                <a:solidFill>
                  <a:srgbClr val="4584D3">
                    <a:lumMod val="50000"/>
                  </a:srgbClr>
                </a:solidFill>
              </a:rPr>
              <a:t>9. Правила безопасности занятий по физической культуре и спорту в</a:t>
            </a:r>
          </a:p>
          <a:p>
            <a:r>
              <a:rPr lang="ru-RU" sz="2200" b="1" dirty="0" smtClean="0">
                <a:solidFill>
                  <a:srgbClr val="4584D3">
                    <a:lumMod val="50000"/>
                  </a:srgbClr>
                </a:solidFill>
              </a:rPr>
              <a:t>общеобразовательной организации.</a:t>
            </a:r>
          </a:p>
          <a:p>
            <a:r>
              <a:rPr lang="ru-RU" sz="2200" b="1" dirty="0" smtClean="0">
                <a:solidFill>
                  <a:srgbClr val="4584D3">
                    <a:lumMod val="50000"/>
                  </a:srgbClr>
                </a:solidFill>
              </a:rPr>
              <a:t>10. Требования, предъявляемые к обучающимся и учителям при проведении уроков и учебных занятий.</a:t>
            </a:r>
            <a:endParaRPr lang="ru-RU" sz="2200" b="1" dirty="0">
              <a:solidFill>
                <a:srgbClr val="4584D3">
                  <a:lumMod val="50000"/>
                </a:srgbClr>
              </a:solidFill>
            </a:endParaRPr>
          </a:p>
        </p:txBody>
      </p:sp>
    </p:spTree>
    <p:extLst>
      <p:ext uri="{BB962C8B-B14F-4D97-AF65-F5344CB8AC3E}">
        <p14:creationId xmlns:p14="http://schemas.microsoft.com/office/powerpoint/2010/main" val="31736565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764704"/>
            <a:ext cx="8064896" cy="5632311"/>
          </a:xfrm>
          <a:prstGeom prst="rect">
            <a:avLst/>
          </a:prstGeom>
        </p:spPr>
        <p:txBody>
          <a:bodyPr wrap="square">
            <a:spAutoFit/>
          </a:bodyPr>
          <a:lstStyle/>
          <a:p>
            <a:r>
              <a:rPr lang="ru-RU" sz="2000" b="1" dirty="0" smtClean="0">
                <a:solidFill>
                  <a:srgbClr val="C00000"/>
                </a:solidFill>
              </a:rPr>
              <a:t>Инструктажи по ПДТ:</a:t>
            </a:r>
          </a:p>
          <a:p>
            <a:endParaRPr lang="ru-RU" sz="2000" b="1" dirty="0" smtClean="0">
              <a:solidFill>
                <a:prstClr val="black"/>
              </a:solidFill>
            </a:endParaRPr>
          </a:p>
          <a:p>
            <a:r>
              <a:rPr lang="ru-RU" sz="2000" b="1" dirty="0" smtClean="0">
                <a:solidFill>
                  <a:srgbClr val="C00000"/>
                </a:solidFill>
              </a:rPr>
              <a:t>□</a:t>
            </a:r>
            <a:r>
              <a:rPr lang="ru-RU" sz="2000" b="1" dirty="0" smtClean="0">
                <a:solidFill>
                  <a:prstClr val="black"/>
                </a:solidFill>
              </a:rPr>
              <a:t> </a:t>
            </a:r>
            <a:r>
              <a:rPr lang="ru-RU" sz="2000" b="1" dirty="0" smtClean="0">
                <a:solidFill>
                  <a:srgbClr val="4584D3">
                    <a:lumMod val="50000"/>
                  </a:srgbClr>
                </a:solidFill>
              </a:rPr>
              <a:t>Вводный инструктаж для классных руководителей по соблюдению правил безопасности при организации массовых мероприятий, экскурсий, походов, спортивных соревнований. </a:t>
            </a:r>
          </a:p>
          <a:p>
            <a:endParaRPr lang="ru-RU" sz="2000" b="1" dirty="0" smtClean="0">
              <a:solidFill>
                <a:srgbClr val="4584D3">
                  <a:lumMod val="50000"/>
                </a:srgbClr>
              </a:solidFill>
            </a:endParaRPr>
          </a:p>
          <a:p>
            <a:r>
              <a:rPr lang="ru-RU" sz="2000" b="1" dirty="0" smtClean="0">
                <a:solidFill>
                  <a:srgbClr val="C00000"/>
                </a:solidFill>
              </a:rPr>
              <a:t>□</a:t>
            </a:r>
            <a:r>
              <a:rPr lang="ru-RU" sz="2000" b="1" dirty="0" smtClean="0">
                <a:solidFill>
                  <a:srgbClr val="4584D3">
                    <a:lumMod val="50000"/>
                  </a:srgbClr>
                </a:solidFill>
              </a:rPr>
              <a:t> Обсуждение профилактических мероприятий по предупреждению травматизма на совещании при директоре, педсоветах, заседаниях МО классных руководителей</a:t>
            </a:r>
          </a:p>
          <a:p>
            <a:endParaRPr lang="ru-RU" sz="2000" b="1" dirty="0" smtClean="0">
              <a:solidFill>
                <a:srgbClr val="4584D3">
                  <a:lumMod val="50000"/>
                </a:srgbClr>
              </a:solidFill>
            </a:endParaRPr>
          </a:p>
          <a:p>
            <a:r>
              <a:rPr lang="ru-RU" sz="2000" b="1" dirty="0" smtClean="0">
                <a:solidFill>
                  <a:srgbClr val="C00000"/>
                </a:solidFill>
              </a:rPr>
              <a:t>□</a:t>
            </a:r>
            <a:r>
              <a:rPr lang="ru-RU" sz="2000" b="1" dirty="0" smtClean="0">
                <a:solidFill>
                  <a:srgbClr val="4584D3">
                    <a:lumMod val="50000"/>
                  </a:srgbClr>
                </a:solidFill>
              </a:rPr>
              <a:t> Ежедневный инструктаж по соблюдению правил безопасности для обучающихся на уроках химии, физкультуры (работа с реактивами, выполнение упражнений на спортивных снарядах, бег, прыжки, работа с острыми и режущими инструментами,</a:t>
            </a:r>
          </a:p>
          <a:p>
            <a:r>
              <a:rPr lang="ru-RU" sz="2000" b="1" dirty="0" smtClean="0">
                <a:solidFill>
                  <a:srgbClr val="4584D3">
                    <a:lumMod val="50000"/>
                  </a:srgbClr>
                </a:solidFill>
              </a:rPr>
              <a:t>швейными машинами и т.д.) </a:t>
            </a:r>
          </a:p>
        </p:txBody>
      </p:sp>
    </p:spTree>
    <p:extLst>
      <p:ext uri="{BB962C8B-B14F-4D97-AF65-F5344CB8AC3E}">
        <p14:creationId xmlns:p14="http://schemas.microsoft.com/office/powerpoint/2010/main" val="38329849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889844"/>
            <a:ext cx="8208912" cy="4832092"/>
          </a:xfrm>
          <a:prstGeom prst="rect">
            <a:avLst/>
          </a:prstGeom>
        </p:spPr>
        <p:txBody>
          <a:bodyPr wrap="square">
            <a:spAutoFit/>
          </a:bodyPr>
          <a:lstStyle/>
          <a:p>
            <a:r>
              <a:rPr lang="ru-RU" sz="2000" b="1" dirty="0" smtClean="0">
                <a:solidFill>
                  <a:srgbClr val="C00000"/>
                </a:solidFill>
              </a:rPr>
              <a:t>□</a:t>
            </a:r>
            <a:r>
              <a:rPr lang="ru-RU" sz="2000" b="1" dirty="0" smtClean="0">
                <a:solidFill>
                  <a:prstClr val="black"/>
                </a:solidFill>
              </a:rPr>
              <a:t> </a:t>
            </a:r>
            <a:r>
              <a:rPr lang="ru-RU" sz="2200" b="1" dirty="0" smtClean="0">
                <a:solidFill>
                  <a:srgbClr val="4584D3">
                    <a:lumMod val="50000"/>
                  </a:srgbClr>
                </a:solidFill>
              </a:rPr>
              <a:t>Оперативное оформление текущей документации по детскому травматизму (регистрация случаев </a:t>
            </a:r>
            <a:r>
              <a:rPr lang="ru-RU" sz="2200" b="1" dirty="0" err="1" smtClean="0">
                <a:solidFill>
                  <a:srgbClr val="4584D3">
                    <a:lumMod val="50000"/>
                  </a:srgbClr>
                </a:solidFill>
              </a:rPr>
              <a:t>травмирования</a:t>
            </a:r>
            <a:r>
              <a:rPr lang="ru-RU" sz="2200" b="1" dirty="0" smtClean="0">
                <a:solidFill>
                  <a:srgbClr val="4584D3">
                    <a:lumMod val="50000"/>
                  </a:srgbClr>
                </a:solidFill>
              </a:rPr>
              <a:t> обучающихся , акты по факту травмы, журнал регистрации несчастных случаев с обучающимися, аналитические отчеты) </a:t>
            </a:r>
          </a:p>
          <a:p>
            <a:endParaRPr lang="ru-RU" sz="2200" b="1" dirty="0" smtClean="0">
              <a:solidFill>
                <a:srgbClr val="4584D3">
                  <a:lumMod val="50000"/>
                </a:srgbClr>
              </a:solidFill>
            </a:endParaRPr>
          </a:p>
          <a:p>
            <a:r>
              <a:rPr lang="ru-RU" sz="2200" b="1" dirty="0" smtClean="0">
                <a:solidFill>
                  <a:srgbClr val="FF0000"/>
                </a:solidFill>
              </a:rPr>
              <a:t>□ </a:t>
            </a:r>
            <a:r>
              <a:rPr lang="ru-RU" sz="2200" b="1" dirty="0" smtClean="0">
                <a:solidFill>
                  <a:srgbClr val="4584D3">
                    <a:lumMod val="50000"/>
                  </a:srgbClr>
                </a:solidFill>
              </a:rPr>
              <a:t>Контроль пропусков уроков обучающимися, оперативное выяснение причины,</a:t>
            </a:r>
          </a:p>
          <a:p>
            <a:r>
              <a:rPr lang="ru-RU" sz="2200" b="1" dirty="0" smtClean="0">
                <a:solidFill>
                  <a:srgbClr val="4584D3">
                    <a:lumMod val="50000"/>
                  </a:srgbClr>
                </a:solidFill>
              </a:rPr>
              <a:t>информирование родителей </a:t>
            </a:r>
          </a:p>
          <a:p>
            <a:endParaRPr lang="ru-RU" sz="2200" b="1" dirty="0" smtClean="0">
              <a:solidFill>
                <a:srgbClr val="4584D3">
                  <a:lumMod val="50000"/>
                </a:srgbClr>
              </a:solidFill>
            </a:endParaRPr>
          </a:p>
          <a:p>
            <a:r>
              <a:rPr lang="ru-RU" sz="2200" b="1" dirty="0" smtClean="0">
                <a:solidFill>
                  <a:srgbClr val="FF0000"/>
                </a:solidFill>
              </a:rPr>
              <a:t>□</a:t>
            </a:r>
            <a:r>
              <a:rPr lang="ru-RU" sz="2200" b="1" dirty="0" smtClean="0">
                <a:solidFill>
                  <a:srgbClr val="4584D3">
                    <a:lumMod val="50000"/>
                  </a:srgbClr>
                </a:solidFill>
              </a:rPr>
              <a:t> Обязательный целевой инструктаж ответственных за обеспечение безопасности и сохранности здоровья обучающихся перед внеклассными мероприятиями</a:t>
            </a:r>
            <a:endParaRPr lang="ru-RU" sz="2200" b="1" dirty="0">
              <a:solidFill>
                <a:srgbClr val="4584D3">
                  <a:lumMod val="50000"/>
                </a:srgbClr>
              </a:solidFill>
            </a:endParaRPr>
          </a:p>
        </p:txBody>
      </p:sp>
    </p:spTree>
    <p:extLst>
      <p:ext uri="{BB962C8B-B14F-4D97-AF65-F5344CB8AC3E}">
        <p14:creationId xmlns:p14="http://schemas.microsoft.com/office/powerpoint/2010/main" val="3129149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4631" y="260647"/>
            <a:ext cx="8496944" cy="6863417"/>
          </a:xfrm>
          <a:prstGeom prst="rect">
            <a:avLst/>
          </a:prstGeom>
        </p:spPr>
        <p:txBody>
          <a:bodyPr wrap="square">
            <a:spAutoFit/>
          </a:bodyPr>
          <a:lstStyle/>
          <a:p>
            <a:r>
              <a:rPr lang="ru-RU" sz="2000" b="1" dirty="0" smtClean="0">
                <a:solidFill>
                  <a:srgbClr val="FFFF00"/>
                </a:solidFill>
              </a:rPr>
              <a:t>Работа с учащимися и воспитанниками.</a:t>
            </a:r>
          </a:p>
          <a:p>
            <a:r>
              <a:rPr lang="ru-RU" sz="2000" b="1" dirty="0" smtClean="0">
                <a:solidFill>
                  <a:srgbClr val="4584D3">
                    <a:lumMod val="50000"/>
                  </a:srgbClr>
                </a:solidFill>
              </a:rPr>
              <a:t>1.В урочное время: обучение учащихся правилам и приёмам безопасной работы в ходе выполнения учебных задач, особенно в специализированных кабинетах.</a:t>
            </a:r>
          </a:p>
          <a:p>
            <a:r>
              <a:rPr lang="ru-RU" sz="2000" b="1" dirty="0" smtClean="0">
                <a:solidFill>
                  <a:srgbClr val="4584D3">
                    <a:lumMod val="50000"/>
                  </a:srgbClr>
                </a:solidFill>
              </a:rPr>
              <a:t>2.Совершенствование общефизической подготовки, повышение внимания к отработке технических приёмов спортивных игр и изучению правил в игровых видах спорта.</a:t>
            </a:r>
          </a:p>
          <a:p>
            <a:r>
              <a:rPr lang="ru-RU" sz="2000" b="1" dirty="0" smtClean="0">
                <a:solidFill>
                  <a:srgbClr val="4584D3">
                    <a:lumMod val="50000"/>
                  </a:srgbClr>
                </a:solidFill>
              </a:rPr>
              <a:t>3.Формирование у учащихся культуры </a:t>
            </a:r>
            <a:r>
              <a:rPr lang="ru-RU" sz="2000" b="1" dirty="0" err="1" smtClean="0">
                <a:solidFill>
                  <a:srgbClr val="4584D3">
                    <a:lumMod val="50000"/>
                  </a:srgbClr>
                </a:solidFill>
              </a:rPr>
              <a:t>травмобезопасного</a:t>
            </a:r>
            <a:r>
              <a:rPr lang="ru-RU" sz="2000" b="1" dirty="0" smtClean="0">
                <a:solidFill>
                  <a:srgbClr val="4584D3">
                    <a:lumMod val="50000"/>
                  </a:srgbClr>
                </a:solidFill>
              </a:rPr>
              <a:t> поведения в школе.</a:t>
            </a:r>
          </a:p>
          <a:p>
            <a:r>
              <a:rPr lang="ru-RU" sz="2000" b="1" dirty="0" smtClean="0">
                <a:solidFill>
                  <a:srgbClr val="4584D3">
                    <a:lumMod val="50000"/>
                  </a:srgbClr>
                </a:solidFill>
              </a:rPr>
              <a:t>4. Во внеурочное время: (праздники, экскурсии, походы, поездки должны оформляться приказами директора о безопасности обучающихся и ответственности учителей при проведении данных мероприятий) проводить инструктажи о безопасности движения, давать рекомендации по поведению обучающихся во время мероприятий.</a:t>
            </a:r>
          </a:p>
          <a:p>
            <a:r>
              <a:rPr lang="ru-RU" sz="2000" b="1" dirty="0" smtClean="0">
                <a:solidFill>
                  <a:srgbClr val="4584D3">
                    <a:lumMod val="50000"/>
                  </a:srgbClr>
                </a:solidFill>
              </a:rPr>
              <a:t>5.Проведение классных часов и бесед по профилактике травматизма во время учебного процесса и вне его (профилактика дорожно-транспортного травматизма, правила поведения на железной дороге, правила поведения в быту).</a:t>
            </a:r>
          </a:p>
        </p:txBody>
      </p:sp>
    </p:spTree>
    <p:extLst>
      <p:ext uri="{BB962C8B-B14F-4D97-AF65-F5344CB8AC3E}">
        <p14:creationId xmlns:p14="http://schemas.microsoft.com/office/powerpoint/2010/main" val="21756076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930226"/>
          </a:xfrm>
        </p:spPr>
        <p:txBody>
          <a:bodyPr>
            <a:normAutofit/>
          </a:bodyPr>
          <a:lstStyle/>
          <a:p>
            <a:r>
              <a:rPr lang="ru-RU" sz="2800" b="1" dirty="0" smtClean="0">
                <a:solidFill>
                  <a:srgbClr val="C00000"/>
                </a:solidFill>
                <a:latin typeface="Bookman Old Style" pitchFamily="18" charset="0"/>
              </a:rPr>
              <a:t>Новое в проверках государственной инспекции труда</a:t>
            </a:r>
            <a:endParaRPr lang="ru-RU" sz="2800" b="1" dirty="0">
              <a:solidFill>
                <a:srgbClr val="C00000"/>
              </a:solidFill>
              <a:latin typeface="Bookman Old Style" pitchFamily="18" charset="0"/>
            </a:endParaRPr>
          </a:p>
        </p:txBody>
      </p:sp>
      <p:sp>
        <p:nvSpPr>
          <p:cNvPr id="3" name="Прямоугольник 2"/>
          <p:cNvSpPr/>
          <p:nvPr/>
        </p:nvSpPr>
        <p:spPr>
          <a:xfrm>
            <a:off x="395536" y="1916832"/>
            <a:ext cx="8280920" cy="3416320"/>
          </a:xfrm>
          <a:prstGeom prst="rect">
            <a:avLst/>
          </a:prstGeom>
        </p:spPr>
        <p:txBody>
          <a:bodyPr wrap="square">
            <a:spAutoFit/>
          </a:bodyPr>
          <a:lstStyle/>
          <a:p>
            <a:r>
              <a:rPr lang="ru-RU" sz="2400" b="1" u="sng" dirty="0">
                <a:latin typeface="Bookman Old Style" pitchFamily="18" charset="0"/>
                <a:hlinkClick r:id="rId2"/>
              </a:rPr>
              <a:t>Постановление Правительства РФ от 17.08.2016 N 806 (ред. от 22.07.2017) "О применении риск-ориентированного подхода при организации отдельных видов государственного контроля (надзора) и внесении изменений в некоторые акты Правительства </a:t>
            </a:r>
            <a:r>
              <a:rPr lang="ru-RU" sz="2400" b="1" u="sng" dirty="0" smtClean="0">
                <a:latin typeface="Bookman Old Style" pitchFamily="18" charset="0"/>
                <a:hlinkClick r:id="rId2"/>
              </a:rPr>
              <a:t>Российской Федерации...</a:t>
            </a:r>
            <a:endParaRPr lang="ru-RU" sz="2400" b="1" u="sng" dirty="0" smtClean="0">
              <a:latin typeface="Bookman Old Style" pitchFamily="18" charset="0"/>
            </a:endParaRPr>
          </a:p>
          <a:p>
            <a:endParaRPr lang="ru-RU" sz="2400" dirty="0" smtClean="0">
              <a:solidFill>
                <a:srgbClr val="0033CC"/>
              </a:solidFill>
              <a:latin typeface="Bookman Old Style" pitchFamily="18" charset="0"/>
              <a:hlinkClick r:id="rId3"/>
            </a:endParaRPr>
          </a:p>
          <a:p>
            <a:endParaRPr lang="ru-RU" sz="2400" dirty="0">
              <a:latin typeface="Bookman Old Style" pitchFamily="18" charset="0"/>
            </a:endParaRPr>
          </a:p>
        </p:txBody>
      </p:sp>
    </p:spTree>
    <p:extLst>
      <p:ext uri="{BB962C8B-B14F-4D97-AF65-F5344CB8AC3E}">
        <p14:creationId xmlns:p14="http://schemas.microsoft.com/office/powerpoint/2010/main" val="12774040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93513"/>
            <a:ext cx="8208912" cy="5693866"/>
          </a:xfrm>
          <a:prstGeom prst="rect">
            <a:avLst/>
          </a:prstGeom>
        </p:spPr>
        <p:txBody>
          <a:bodyPr wrap="square">
            <a:spAutoFit/>
          </a:bodyPr>
          <a:lstStyle/>
          <a:p>
            <a:pPr lvl="0" algn="ctr"/>
            <a:r>
              <a:rPr lang="ru-RU" b="1" dirty="0" smtClean="0">
                <a:solidFill>
                  <a:srgbClr val="FF0000"/>
                </a:solidFill>
                <a:latin typeface="Bookman Old Style" pitchFamily="18" charset="0"/>
              </a:rPr>
              <a:t>Проверки надзорных органов</a:t>
            </a:r>
          </a:p>
          <a:p>
            <a:pPr lvl="0" algn="just"/>
            <a:r>
              <a:rPr lang="ru-RU" sz="2000" b="1" dirty="0" smtClean="0">
                <a:solidFill>
                  <a:schemeClr val="accent1">
                    <a:lumMod val="50000"/>
                  </a:schemeClr>
                </a:solidFill>
                <a:latin typeface="Bookman Old Style" pitchFamily="18" charset="0"/>
              </a:rPr>
              <a:t>В </a:t>
            </a:r>
            <a:r>
              <a:rPr lang="ru-RU" sz="2000" b="1" dirty="0">
                <a:solidFill>
                  <a:schemeClr val="accent1">
                    <a:lumMod val="50000"/>
                  </a:schemeClr>
                </a:solidFill>
                <a:latin typeface="Bookman Old Style" pitchFamily="18" charset="0"/>
              </a:rPr>
              <a:t>2018 году будет изменена процедура проверок </a:t>
            </a:r>
            <a:r>
              <a:rPr lang="ru-RU" sz="2000" b="1" dirty="0" err="1">
                <a:solidFill>
                  <a:schemeClr val="accent1">
                    <a:lumMod val="50000"/>
                  </a:schemeClr>
                </a:solidFill>
                <a:latin typeface="Bookman Old Style" pitchFamily="18" charset="0"/>
              </a:rPr>
              <a:t>госинспекцией</a:t>
            </a:r>
            <a:r>
              <a:rPr lang="ru-RU" sz="2000" b="1" dirty="0">
                <a:solidFill>
                  <a:schemeClr val="accent1">
                    <a:lumMod val="50000"/>
                  </a:schemeClr>
                </a:solidFill>
                <a:latin typeface="Bookman Old Style" pitchFamily="18" charset="0"/>
              </a:rPr>
              <a:t>. </a:t>
            </a:r>
            <a:r>
              <a:rPr lang="ru-RU" sz="2000" b="1" dirty="0" smtClean="0">
                <a:solidFill>
                  <a:schemeClr val="accent1">
                    <a:lumMod val="50000"/>
                  </a:schemeClr>
                </a:solidFill>
                <a:latin typeface="Bookman Old Style" pitchFamily="18" charset="0"/>
              </a:rPr>
              <a:t>Проверяемой организации будет </a:t>
            </a:r>
            <a:r>
              <a:rPr lang="ru-RU" sz="2000" b="1" dirty="0">
                <a:solidFill>
                  <a:schemeClr val="accent1">
                    <a:lumMod val="50000"/>
                  </a:schemeClr>
                </a:solidFill>
                <a:latin typeface="Bookman Old Style" pitchFamily="18" charset="0"/>
              </a:rPr>
              <a:t>предварительно направлен опросный </a:t>
            </a:r>
            <a:r>
              <a:rPr lang="ru-RU" sz="2000" b="1" dirty="0" smtClean="0">
                <a:solidFill>
                  <a:schemeClr val="accent1">
                    <a:lumMod val="50000"/>
                  </a:schemeClr>
                </a:solidFill>
                <a:latin typeface="Bookman Old Style" pitchFamily="18" charset="0"/>
              </a:rPr>
              <a:t>лист (чек-лист), </a:t>
            </a:r>
            <a:r>
              <a:rPr lang="ru-RU" sz="2000" b="1" dirty="0">
                <a:solidFill>
                  <a:schemeClr val="accent1">
                    <a:lumMod val="50000"/>
                  </a:schemeClr>
                </a:solidFill>
                <a:latin typeface="Bookman Old Style" pitchFamily="18" charset="0"/>
              </a:rPr>
              <a:t>а затем инспектор при проверке будет проверять ответы </a:t>
            </a:r>
            <a:r>
              <a:rPr lang="ru-RU" sz="2000" b="1" dirty="0" smtClean="0">
                <a:solidFill>
                  <a:schemeClr val="accent1">
                    <a:lumMod val="50000"/>
                  </a:schemeClr>
                </a:solidFill>
                <a:latin typeface="Bookman Old Style" pitchFamily="18" charset="0"/>
              </a:rPr>
              <a:t>на поставленные </a:t>
            </a:r>
            <a:r>
              <a:rPr lang="ru-RU" sz="2000" b="1" dirty="0">
                <a:solidFill>
                  <a:schemeClr val="accent1">
                    <a:lumMod val="50000"/>
                  </a:schemeClr>
                </a:solidFill>
                <a:latin typeface="Bookman Old Style" pitchFamily="18" charset="0"/>
              </a:rPr>
              <a:t>вопросы. </a:t>
            </a:r>
            <a:r>
              <a:rPr lang="ru-RU" sz="2000" b="1" dirty="0">
                <a:solidFill>
                  <a:srgbClr val="0033CC"/>
                </a:solidFill>
                <a:latin typeface="Bookman Old Style" pitchFamily="18" charset="0"/>
                <a:hlinkClick r:id="rId2"/>
              </a:rPr>
              <a:t>п.</a:t>
            </a:r>
            <a:r>
              <a:rPr lang="ru-RU" sz="2000" dirty="0">
                <a:solidFill>
                  <a:srgbClr val="0033CC"/>
                </a:solidFill>
                <a:latin typeface="Bookman Old Style" pitchFamily="18" charset="0"/>
                <a:hlinkClick r:id="rId2"/>
              </a:rPr>
              <a:t> </a:t>
            </a:r>
            <a:r>
              <a:rPr lang="ru-RU" sz="2000" b="1" dirty="0">
                <a:solidFill>
                  <a:srgbClr val="0033CC"/>
                </a:solidFill>
                <a:latin typeface="Bookman Old Style" pitchFamily="18" charset="0"/>
                <a:hlinkClick r:id="rId2"/>
              </a:rPr>
              <a:t>2</a:t>
            </a:r>
            <a:r>
              <a:rPr lang="ru-RU" sz="2000" dirty="0">
                <a:solidFill>
                  <a:srgbClr val="0033CC"/>
                </a:solidFill>
                <a:latin typeface="Bookman Old Style" pitchFamily="18" charset="0"/>
              </a:rPr>
              <a:t> </a:t>
            </a:r>
            <a:r>
              <a:rPr lang="ru-RU" sz="2000" b="1" dirty="0">
                <a:solidFill>
                  <a:srgbClr val="0033CC"/>
                </a:solidFill>
                <a:latin typeface="Bookman Old Style" pitchFamily="18" charset="0"/>
              </a:rPr>
              <a:t>постановления Правительства РФ от 08.09.2017 N 1080 – Плановые проверки с использованием чек-листов</a:t>
            </a:r>
            <a:endParaRPr lang="ru-RU" sz="2000" b="1" dirty="0" smtClean="0">
              <a:solidFill>
                <a:schemeClr val="accent1">
                  <a:lumMod val="50000"/>
                </a:schemeClr>
              </a:solidFill>
              <a:latin typeface="Bookman Old Style" pitchFamily="18" charset="0"/>
            </a:endParaRPr>
          </a:p>
          <a:p>
            <a:r>
              <a:rPr lang="ru-RU" sz="2000" b="1" dirty="0" smtClean="0">
                <a:solidFill>
                  <a:schemeClr val="accent1">
                    <a:lumMod val="50000"/>
                  </a:schemeClr>
                </a:solidFill>
                <a:latin typeface="Bookman Old Style" pitchFamily="18" charset="0"/>
              </a:rPr>
              <a:t>Риск- </a:t>
            </a:r>
            <a:r>
              <a:rPr lang="ru-RU" sz="2000" b="1" dirty="0">
                <a:solidFill>
                  <a:schemeClr val="accent1">
                    <a:lumMod val="50000"/>
                  </a:schemeClr>
                </a:solidFill>
                <a:latin typeface="Bookman Old Style" pitchFamily="18" charset="0"/>
              </a:rPr>
              <a:t>ориентированный подход представляет собой метод отнесения </a:t>
            </a:r>
            <a:r>
              <a:rPr lang="ru-RU" sz="2000" b="1" dirty="0" smtClean="0">
                <a:solidFill>
                  <a:schemeClr val="accent1">
                    <a:lumMod val="50000"/>
                  </a:schemeClr>
                </a:solidFill>
                <a:latin typeface="Bookman Old Style" pitchFamily="18" charset="0"/>
              </a:rPr>
              <a:t>используемых производственных </a:t>
            </a:r>
            <a:r>
              <a:rPr lang="ru-RU" sz="2000" b="1" dirty="0">
                <a:solidFill>
                  <a:schemeClr val="accent1">
                    <a:lumMod val="50000"/>
                  </a:schemeClr>
                </a:solidFill>
                <a:latin typeface="Bookman Old Style" pitchFamily="18" charset="0"/>
              </a:rPr>
              <a:t>объектов к определенной категории риска либо определенному классу (категории) опасности.</a:t>
            </a:r>
          </a:p>
          <a:p>
            <a:r>
              <a:rPr lang="ru-RU" sz="2000" b="1" dirty="0">
                <a:solidFill>
                  <a:schemeClr val="accent1">
                    <a:lumMod val="50000"/>
                  </a:schemeClr>
                </a:solidFill>
                <a:latin typeface="Bookman Old Style" pitchFamily="18" charset="0"/>
              </a:rPr>
              <a:t>Отнесение к определенному классу (категории) опасности осуществляется органом государственного контроля (надзора) с </a:t>
            </a:r>
            <a:r>
              <a:rPr lang="ru-RU" sz="2000" b="1" dirty="0">
                <a:solidFill>
                  <a:srgbClr val="C00000"/>
                </a:solidFill>
                <a:latin typeface="Bookman Old Style" pitchFamily="18" charset="0"/>
              </a:rPr>
              <a:t>учетом тяжести потенциальных негативных последствий </a:t>
            </a:r>
            <a:r>
              <a:rPr lang="ru-RU" sz="2000" b="1" dirty="0">
                <a:solidFill>
                  <a:schemeClr val="accent1">
                    <a:lumMod val="50000"/>
                  </a:schemeClr>
                </a:solidFill>
                <a:latin typeface="Bookman Old Style" pitchFamily="18" charset="0"/>
              </a:rPr>
              <a:t>.  </a:t>
            </a:r>
          </a:p>
          <a:p>
            <a:endParaRPr lang="ru-RU" sz="2000" b="1" dirty="0">
              <a:solidFill>
                <a:srgbClr val="FF0000"/>
              </a:solidFill>
              <a:latin typeface="Bookman Old Style" pitchFamily="18" charset="0"/>
            </a:endParaRPr>
          </a:p>
          <a:p>
            <a:pPr lvl="0"/>
            <a:endParaRPr lang="ru-RU" sz="2000" b="1" dirty="0">
              <a:latin typeface="Bookman Old Style" pitchFamily="18" charset="0"/>
            </a:endParaRPr>
          </a:p>
        </p:txBody>
      </p:sp>
    </p:spTree>
    <p:extLst>
      <p:ext uri="{BB962C8B-B14F-4D97-AF65-F5344CB8AC3E}">
        <p14:creationId xmlns:p14="http://schemas.microsoft.com/office/powerpoint/2010/main" val="33514278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476672"/>
            <a:ext cx="7560840" cy="5586145"/>
          </a:xfrm>
          <a:prstGeom prst="rect">
            <a:avLst/>
          </a:prstGeom>
        </p:spPr>
        <p:txBody>
          <a:bodyPr wrap="square">
            <a:spAutoFit/>
          </a:bodyPr>
          <a:lstStyle/>
          <a:p>
            <a:pPr algn="ctr"/>
            <a:r>
              <a:rPr lang="ru-RU" sz="2100" b="1" dirty="0">
                <a:solidFill>
                  <a:schemeClr val="tx2"/>
                </a:solidFill>
                <a:latin typeface="Bookman Old Style" pitchFamily="18" charset="0"/>
              </a:rPr>
              <a:t>Плановые проверки </a:t>
            </a:r>
            <a:r>
              <a:rPr lang="ru-RU" sz="2100" b="1" dirty="0" smtClean="0">
                <a:solidFill>
                  <a:schemeClr val="tx2"/>
                </a:solidFill>
                <a:latin typeface="Bookman Old Style" pitchFamily="18" charset="0"/>
              </a:rPr>
              <a:t> с 1.01.2018 года проводятся </a:t>
            </a:r>
            <a:r>
              <a:rPr lang="ru-RU" sz="2100" b="1" dirty="0">
                <a:solidFill>
                  <a:schemeClr val="tx2"/>
                </a:solidFill>
                <a:latin typeface="Bookman Old Style" pitchFamily="18" charset="0"/>
              </a:rPr>
              <a:t>трудовой инспекцией с применением риск-ориентированного подхода, при котором периодичность проведения плановых проверок определяется в зависимости от деятельности каждого работодателя и присвоенной этой деятельности категории </a:t>
            </a:r>
            <a:r>
              <a:rPr lang="ru-RU" sz="2100" b="1" dirty="0" smtClean="0">
                <a:solidFill>
                  <a:schemeClr val="tx2"/>
                </a:solidFill>
                <a:latin typeface="Bookman Old Style" pitchFamily="18" charset="0"/>
              </a:rPr>
              <a:t>риска:</a:t>
            </a:r>
          </a:p>
          <a:p>
            <a:r>
              <a:rPr lang="ru-RU" sz="2100" b="1" dirty="0" smtClean="0">
                <a:solidFill>
                  <a:schemeClr val="tx2"/>
                </a:solidFill>
                <a:latin typeface="Bookman Old Style" pitchFamily="18" charset="0"/>
              </a:rPr>
              <a:t> </a:t>
            </a:r>
          </a:p>
          <a:p>
            <a:r>
              <a:rPr lang="ru-RU" sz="2100" b="1" dirty="0" smtClean="0">
                <a:solidFill>
                  <a:schemeClr val="tx2"/>
                </a:solidFill>
                <a:latin typeface="Bookman Old Style" pitchFamily="18" charset="0"/>
              </a:rPr>
              <a:t>-</a:t>
            </a:r>
            <a:r>
              <a:rPr lang="ru-RU" sz="2100" b="1" dirty="0">
                <a:solidFill>
                  <a:schemeClr val="tx2"/>
                </a:solidFill>
                <a:latin typeface="Bookman Old Style" pitchFamily="18" charset="0"/>
              </a:rPr>
              <a:t> для категории высокого риска - один раз в 2 года;</a:t>
            </a:r>
          </a:p>
          <a:p>
            <a:r>
              <a:rPr lang="ru-RU" sz="2100" b="1" dirty="0">
                <a:solidFill>
                  <a:schemeClr val="tx2"/>
                </a:solidFill>
                <a:latin typeface="Bookman Old Style" pitchFamily="18" charset="0"/>
              </a:rPr>
              <a:t>- для категории значительного риска - один раз в 3 года;</a:t>
            </a:r>
          </a:p>
          <a:p>
            <a:r>
              <a:rPr lang="ru-RU" sz="2100" b="1" dirty="0">
                <a:solidFill>
                  <a:schemeClr val="tx2"/>
                </a:solidFill>
                <a:latin typeface="Bookman Old Style" pitchFamily="18" charset="0"/>
              </a:rPr>
              <a:t>- для категории среднего риска - не чаще чем один раз в 5 лет;</a:t>
            </a:r>
          </a:p>
          <a:p>
            <a:r>
              <a:rPr lang="ru-RU" sz="2100" b="1" dirty="0">
                <a:solidFill>
                  <a:schemeClr val="tx2"/>
                </a:solidFill>
                <a:latin typeface="Bookman Old Style" pitchFamily="18" charset="0"/>
              </a:rPr>
              <a:t>- для категории умеренного риска - не чаще чем один раз в 6 лет;</a:t>
            </a:r>
          </a:p>
          <a:p>
            <a:r>
              <a:rPr lang="ru-RU" sz="2100" b="1" dirty="0">
                <a:solidFill>
                  <a:schemeClr val="tx2"/>
                </a:solidFill>
                <a:latin typeface="Bookman Old Style" pitchFamily="18" charset="0"/>
              </a:rPr>
              <a:t>- </a:t>
            </a:r>
            <a:r>
              <a:rPr lang="ru-RU" sz="2100" b="1" dirty="0">
                <a:solidFill>
                  <a:srgbClr val="C00000"/>
                </a:solidFill>
                <a:latin typeface="Bookman Old Style" pitchFamily="18" charset="0"/>
              </a:rPr>
              <a:t>для категории низкого риска - не проводятся</a:t>
            </a:r>
            <a:r>
              <a:rPr lang="ru-RU" sz="2100" b="1" dirty="0">
                <a:solidFill>
                  <a:schemeClr val="tx2"/>
                </a:solidFill>
                <a:latin typeface="Bookman Old Style" pitchFamily="18" charset="0"/>
              </a:rPr>
              <a:t>.</a:t>
            </a:r>
          </a:p>
        </p:txBody>
      </p:sp>
    </p:spTree>
    <p:extLst>
      <p:ext uri="{BB962C8B-B14F-4D97-AF65-F5344CB8AC3E}">
        <p14:creationId xmlns:p14="http://schemas.microsoft.com/office/powerpoint/2010/main" val="18816962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280920" cy="6524863"/>
          </a:xfrm>
          <a:prstGeom prst="rect">
            <a:avLst/>
          </a:prstGeom>
        </p:spPr>
        <p:txBody>
          <a:bodyPr wrap="square">
            <a:spAutoFit/>
          </a:bodyPr>
          <a:lstStyle/>
          <a:p>
            <a:r>
              <a:rPr lang="ru-RU" sz="2200" b="1" dirty="0">
                <a:solidFill>
                  <a:schemeClr val="tx2"/>
                </a:solidFill>
                <a:latin typeface="Bookman Old Style" pitchFamily="18" charset="0"/>
              </a:rPr>
              <a:t>Отнесение деятельности юридического лица </a:t>
            </a:r>
            <a:r>
              <a:rPr lang="ru-RU" sz="2200" b="1" dirty="0" smtClean="0">
                <a:solidFill>
                  <a:schemeClr val="tx2"/>
                </a:solidFill>
                <a:latin typeface="Bookman Old Style" pitchFamily="18" charset="0"/>
              </a:rPr>
              <a:t>к </a:t>
            </a:r>
            <a:r>
              <a:rPr lang="ru-RU" sz="2200" b="1" dirty="0">
                <a:solidFill>
                  <a:schemeClr val="tx2"/>
                </a:solidFill>
                <a:latin typeface="Bookman Old Style" pitchFamily="18" charset="0"/>
              </a:rPr>
              <a:t>категориям риска осуществляется:</a:t>
            </a:r>
          </a:p>
          <a:p>
            <a:r>
              <a:rPr lang="ru-RU" sz="2200" b="1" dirty="0" smtClean="0">
                <a:solidFill>
                  <a:schemeClr val="tx2"/>
                </a:solidFill>
                <a:latin typeface="Bookman Old Style" pitchFamily="18" charset="0"/>
              </a:rPr>
              <a:t> </a:t>
            </a:r>
            <a:r>
              <a:rPr lang="ru-RU" sz="2200" b="1" dirty="0">
                <a:solidFill>
                  <a:schemeClr val="tx2"/>
                </a:solidFill>
                <a:latin typeface="Bookman Old Style" pitchFamily="18" charset="0"/>
              </a:rPr>
              <a:t>решением главного государственного инспектора труда в субъекте Российской Федерации (его заместителя) - при отнесении к категориям </a:t>
            </a:r>
            <a:r>
              <a:rPr lang="ru-RU" sz="2200" b="1" dirty="0">
                <a:solidFill>
                  <a:srgbClr val="C00000"/>
                </a:solidFill>
                <a:latin typeface="Bookman Old Style" pitchFamily="18" charset="0"/>
              </a:rPr>
              <a:t>значительного, среднего и умеренного риска</a:t>
            </a:r>
            <a:r>
              <a:rPr lang="ru-RU" sz="2200" b="1" dirty="0" smtClean="0">
                <a:solidFill>
                  <a:schemeClr val="tx2"/>
                </a:solidFill>
                <a:latin typeface="Bookman Old Style" pitchFamily="18" charset="0"/>
              </a:rPr>
              <a:t>.</a:t>
            </a:r>
          </a:p>
          <a:p>
            <a:endParaRPr lang="ru-RU" sz="2200" b="1" dirty="0">
              <a:solidFill>
                <a:schemeClr val="tx2"/>
              </a:solidFill>
              <a:latin typeface="Bookman Old Style" pitchFamily="18" charset="0"/>
            </a:endParaRPr>
          </a:p>
          <a:p>
            <a:r>
              <a:rPr lang="ru-RU" sz="2200" b="1" dirty="0" smtClean="0">
                <a:solidFill>
                  <a:schemeClr val="tx2"/>
                </a:solidFill>
                <a:latin typeface="Bookman Old Style" pitchFamily="18" charset="0"/>
              </a:rPr>
              <a:t>Решение </a:t>
            </a:r>
            <a:r>
              <a:rPr lang="ru-RU" sz="2200" b="1" dirty="0">
                <a:solidFill>
                  <a:schemeClr val="tx2"/>
                </a:solidFill>
                <a:latin typeface="Bookman Old Style" pitchFamily="18" charset="0"/>
              </a:rPr>
              <a:t>об изменении категории риска на более низкую категорию принимается должностным лицом, которым ранее было принято решение об отнесении к категории риска, с направлением указанного решения, а также документов и сведений, на основании которых оно было </a:t>
            </a:r>
            <a:r>
              <a:rPr lang="ru-RU" sz="2200" b="1" dirty="0" smtClean="0">
                <a:solidFill>
                  <a:schemeClr val="tx2"/>
                </a:solidFill>
                <a:latin typeface="Bookman Old Style" pitchFamily="18" charset="0"/>
              </a:rPr>
              <a:t>принято.</a:t>
            </a:r>
          </a:p>
          <a:p>
            <a:endParaRPr lang="ru-RU" sz="2200" b="1" dirty="0">
              <a:solidFill>
                <a:schemeClr val="tx2"/>
              </a:solidFill>
              <a:latin typeface="Bookman Old Style" pitchFamily="18" charset="0"/>
            </a:endParaRPr>
          </a:p>
          <a:p>
            <a:r>
              <a:rPr lang="ru-RU" sz="2200" b="1" dirty="0">
                <a:solidFill>
                  <a:srgbClr val="C00000"/>
                </a:solidFill>
                <a:latin typeface="Bookman Old Style" pitchFamily="18" charset="0"/>
              </a:rPr>
              <a:t>При отсутствии решения об отнесении к определенной категории риска деятельность юридического лица </a:t>
            </a:r>
            <a:r>
              <a:rPr lang="ru-RU" sz="2200" b="1" dirty="0" smtClean="0">
                <a:solidFill>
                  <a:srgbClr val="C00000"/>
                </a:solidFill>
                <a:latin typeface="Bookman Old Style" pitchFamily="18" charset="0"/>
              </a:rPr>
              <a:t>считается </a:t>
            </a:r>
            <a:r>
              <a:rPr lang="ru-RU" sz="2200" b="1" dirty="0">
                <a:solidFill>
                  <a:srgbClr val="C00000"/>
                </a:solidFill>
                <a:latin typeface="Bookman Old Style" pitchFamily="18" charset="0"/>
              </a:rPr>
              <a:t>отнесенной к категории низкого риска.</a:t>
            </a:r>
          </a:p>
        </p:txBody>
      </p:sp>
    </p:spTree>
    <p:extLst>
      <p:ext uri="{BB962C8B-B14F-4D97-AF65-F5344CB8AC3E}">
        <p14:creationId xmlns:p14="http://schemas.microsoft.com/office/powerpoint/2010/main" val="40450032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13402" y="260648"/>
            <a:ext cx="8280920" cy="6217087"/>
          </a:xfrm>
          <a:prstGeom prst="rect">
            <a:avLst/>
          </a:prstGeom>
        </p:spPr>
        <p:txBody>
          <a:bodyPr wrap="square">
            <a:spAutoFit/>
          </a:bodyPr>
          <a:lstStyle/>
          <a:p>
            <a:r>
              <a:rPr lang="ru-RU" b="1" dirty="0">
                <a:solidFill>
                  <a:schemeClr val="accent1">
                    <a:lumMod val="50000"/>
                  </a:schemeClr>
                </a:solidFill>
                <a:latin typeface="Bookman Old Style" pitchFamily="18" charset="0"/>
              </a:rPr>
              <a:t>Проведение плановых проверок </a:t>
            </a:r>
            <a:r>
              <a:rPr lang="ru-RU" b="1" u="sng" dirty="0">
                <a:solidFill>
                  <a:srgbClr val="C00000"/>
                </a:solidFill>
                <a:latin typeface="Bookman Old Style" pitchFamily="18" charset="0"/>
              </a:rPr>
              <a:t>государственным пожарным надзором</a:t>
            </a:r>
            <a:r>
              <a:rPr lang="ru-RU" b="1" dirty="0">
                <a:solidFill>
                  <a:srgbClr val="C00000"/>
                </a:solidFill>
                <a:latin typeface="Bookman Old Style" pitchFamily="18" charset="0"/>
              </a:rPr>
              <a:t> </a:t>
            </a:r>
            <a:r>
              <a:rPr lang="ru-RU" b="1" dirty="0">
                <a:solidFill>
                  <a:schemeClr val="accent1">
                    <a:lumMod val="50000"/>
                  </a:schemeClr>
                </a:solidFill>
                <a:latin typeface="Bookman Old Style" pitchFamily="18" charset="0"/>
              </a:rPr>
              <a:t>объектов защиты в зависимости от присвоенной категории риска осуществляется со следующей периодичностью:</a:t>
            </a:r>
          </a:p>
          <a:p>
            <a:endParaRPr lang="ru-RU" sz="1600" b="1" dirty="0" smtClean="0"/>
          </a:p>
          <a:p>
            <a:r>
              <a:rPr lang="ru-RU" sz="2000" b="1" dirty="0" smtClean="0">
                <a:solidFill>
                  <a:schemeClr val="accent1">
                    <a:lumMod val="50000"/>
                  </a:schemeClr>
                </a:solidFill>
                <a:latin typeface="Bookman Old Style" pitchFamily="18" charset="0"/>
              </a:rPr>
              <a:t>для </a:t>
            </a:r>
            <a:r>
              <a:rPr lang="ru-RU" sz="2000" b="1" dirty="0">
                <a:solidFill>
                  <a:schemeClr val="accent1">
                    <a:lumMod val="50000"/>
                  </a:schemeClr>
                </a:solidFill>
                <a:latin typeface="Bookman Old Style" pitchFamily="18" charset="0"/>
              </a:rPr>
              <a:t>категории высокого риска - один раз в 3 года;</a:t>
            </a:r>
          </a:p>
          <a:p>
            <a:r>
              <a:rPr lang="ru-RU" sz="2000" b="1" dirty="0">
                <a:solidFill>
                  <a:schemeClr val="accent1">
                    <a:lumMod val="50000"/>
                  </a:schemeClr>
                </a:solidFill>
                <a:latin typeface="Bookman Old Style" pitchFamily="18" charset="0"/>
              </a:rPr>
              <a:t>для категории значительного риска - один раз в 4 года;</a:t>
            </a:r>
          </a:p>
          <a:p>
            <a:r>
              <a:rPr lang="ru-RU" sz="2000" b="1" dirty="0">
                <a:solidFill>
                  <a:schemeClr val="accent1">
                    <a:lumMod val="50000"/>
                  </a:schemeClr>
                </a:solidFill>
                <a:latin typeface="Bookman Old Style" pitchFamily="18" charset="0"/>
              </a:rPr>
              <a:t>для категории среднего риска - не чаще чем один раз в 7 лет;</a:t>
            </a:r>
          </a:p>
          <a:p>
            <a:r>
              <a:rPr lang="ru-RU" sz="2000" b="1" dirty="0">
                <a:solidFill>
                  <a:schemeClr val="accent1">
                    <a:lumMod val="50000"/>
                  </a:schemeClr>
                </a:solidFill>
                <a:latin typeface="Bookman Old Style" pitchFamily="18" charset="0"/>
              </a:rPr>
              <a:t>для категории умеренного риска - не чаще чем один раз в 10 лет</a:t>
            </a:r>
            <a:r>
              <a:rPr lang="ru-RU" sz="2000" b="1" dirty="0" smtClean="0">
                <a:solidFill>
                  <a:schemeClr val="accent1">
                    <a:lumMod val="50000"/>
                  </a:schemeClr>
                </a:solidFill>
                <a:latin typeface="Bookman Old Style" pitchFamily="18" charset="0"/>
              </a:rPr>
              <a:t>.</a:t>
            </a:r>
            <a:endParaRPr lang="ru-RU" sz="2000" b="1" dirty="0">
              <a:solidFill>
                <a:schemeClr val="accent1">
                  <a:lumMod val="50000"/>
                </a:schemeClr>
              </a:solidFill>
              <a:latin typeface="Bookman Old Style" pitchFamily="18" charset="0"/>
            </a:endParaRPr>
          </a:p>
          <a:p>
            <a:r>
              <a:rPr lang="ru-RU" sz="2000" b="1" dirty="0" smtClean="0">
                <a:solidFill>
                  <a:schemeClr val="accent1">
                    <a:lumMod val="50000"/>
                  </a:schemeClr>
                </a:solidFill>
                <a:latin typeface="Bookman Old Style" pitchFamily="18" charset="0"/>
              </a:rPr>
              <a:t>В </a:t>
            </a:r>
            <a:r>
              <a:rPr lang="ru-RU" sz="2000" b="1" dirty="0">
                <a:solidFill>
                  <a:schemeClr val="accent1">
                    <a:lumMod val="50000"/>
                  </a:schemeClr>
                </a:solidFill>
                <a:latin typeface="Bookman Old Style" pitchFamily="18" charset="0"/>
              </a:rPr>
              <a:t>соответствии с  Положением о федеральном  государственном пожарном </a:t>
            </a:r>
            <a:r>
              <a:rPr lang="ru-RU" sz="2000" b="1" dirty="0" smtClean="0">
                <a:solidFill>
                  <a:schemeClr val="accent1">
                    <a:lumMod val="50000"/>
                  </a:schemeClr>
                </a:solidFill>
                <a:latin typeface="Bookman Old Style" pitchFamily="18" charset="0"/>
              </a:rPr>
              <a:t>надзоре к </a:t>
            </a:r>
            <a:r>
              <a:rPr lang="ru-RU" sz="2000" b="1" dirty="0">
                <a:solidFill>
                  <a:schemeClr val="accent1">
                    <a:lumMod val="50000"/>
                  </a:schemeClr>
                </a:solidFill>
                <a:latin typeface="Bookman Old Style" pitchFamily="18" charset="0"/>
              </a:rPr>
              <a:t>категории </a:t>
            </a:r>
            <a:r>
              <a:rPr lang="ru-RU" sz="2000" b="1" u="sng" dirty="0">
                <a:solidFill>
                  <a:schemeClr val="accent1">
                    <a:lumMod val="50000"/>
                  </a:schemeClr>
                </a:solidFill>
                <a:latin typeface="Bookman Old Style" pitchFamily="18" charset="0"/>
              </a:rPr>
              <a:t>высокого риска</a:t>
            </a:r>
            <a:r>
              <a:rPr lang="ru-RU" sz="2000" b="1" dirty="0">
                <a:solidFill>
                  <a:schemeClr val="accent1">
                    <a:lumMod val="50000"/>
                  </a:schemeClr>
                </a:solidFill>
                <a:latin typeface="Bookman Old Style" pitchFamily="18" charset="0"/>
              </a:rPr>
              <a:t> относятся следующие объекты защиты</a:t>
            </a:r>
            <a:r>
              <a:rPr lang="ru-RU" sz="2000" b="1" dirty="0" smtClean="0">
                <a:solidFill>
                  <a:schemeClr val="accent1">
                    <a:lumMod val="50000"/>
                  </a:schemeClr>
                </a:solidFill>
                <a:latin typeface="Bookman Old Style" pitchFamily="18" charset="0"/>
              </a:rPr>
              <a:t>:</a:t>
            </a:r>
          </a:p>
          <a:p>
            <a:endParaRPr lang="ru-RU" sz="2000" b="1" dirty="0">
              <a:latin typeface="Bookman Old Style" pitchFamily="18" charset="0"/>
            </a:endParaRPr>
          </a:p>
          <a:p>
            <a:r>
              <a:rPr lang="ru-RU" b="1" i="1" dirty="0">
                <a:solidFill>
                  <a:srgbClr val="C00000"/>
                </a:solidFill>
                <a:latin typeface="Bookman Old Style" pitchFamily="18" charset="0"/>
              </a:rPr>
              <a:t>объекты дошкольного и начального общего образования;</a:t>
            </a:r>
          </a:p>
          <a:p>
            <a:r>
              <a:rPr lang="ru-RU" b="1" i="1" dirty="0">
                <a:solidFill>
                  <a:srgbClr val="C00000"/>
                </a:solidFill>
                <a:latin typeface="Bookman Old Style" pitchFamily="18" charset="0"/>
              </a:rPr>
              <a:t>объекты основного общего и среднего (полного) общего образования;</a:t>
            </a:r>
          </a:p>
          <a:p>
            <a:r>
              <a:rPr lang="ru-RU" b="1" i="1" dirty="0">
                <a:solidFill>
                  <a:srgbClr val="C00000"/>
                </a:solidFill>
                <a:latin typeface="Bookman Old Style" pitchFamily="18" charset="0"/>
              </a:rPr>
              <a:t>объекты, на которых осуществляется деятельность детских лагерей на время каникул;</a:t>
            </a:r>
          </a:p>
          <a:p>
            <a:r>
              <a:rPr lang="ru-RU" sz="2000" b="1" dirty="0">
                <a:latin typeface="Bookman Old Style" pitchFamily="18" charset="0"/>
              </a:rPr>
              <a:t> </a:t>
            </a:r>
          </a:p>
        </p:txBody>
      </p:sp>
    </p:spTree>
    <p:extLst>
      <p:ext uri="{BB962C8B-B14F-4D97-AF65-F5344CB8AC3E}">
        <p14:creationId xmlns:p14="http://schemas.microsoft.com/office/powerpoint/2010/main" val="2854049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66611" y="908720"/>
            <a:ext cx="7488832" cy="4401205"/>
          </a:xfrm>
          <a:prstGeom prst="rect">
            <a:avLst/>
          </a:prstGeom>
        </p:spPr>
        <p:txBody>
          <a:bodyPr wrap="square">
            <a:spAutoFit/>
          </a:bodyPr>
          <a:lstStyle/>
          <a:p>
            <a:pPr algn="just"/>
            <a:r>
              <a:rPr lang="ru-RU" sz="2800" b="1" dirty="0" smtClean="0">
                <a:solidFill>
                  <a:schemeClr val="tx2">
                    <a:lumMod val="75000"/>
                  </a:schemeClr>
                </a:solidFill>
                <a:effectLst/>
                <a:latin typeface="Bookman Old Style" pitchFamily="18" charset="0"/>
                <a:ea typeface="Times New Roman"/>
              </a:rPr>
              <a:t>Расследованию и учету подлежат несчастные случаи, повлекшие за собой временную или стойкую утрату трудоспособности, здоровья в соответствии с медицинским заключением и, как следствие, освобождение от занятий </a:t>
            </a:r>
            <a:r>
              <a:rPr lang="ru-RU" sz="2800" b="1" dirty="0" smtClean="0">
                <a:solidFill>
                  <a:srgbClr val="FF0000"/>
                </a:solidFill>
                <a:effectLst/>
                <a:latin typeface="Bookman Old Style" pitchFamily="18" charset="0"/>
                <a:ea typeface="Times New Roman"/>
              </a:rPr>
              <a:t>не менее чем на один день,</a:t>
            </a:r>
            <a:r>
              <a:rPr lang="ru-RU" sz="2800" b="1" dirty="0" smtClean="0">
                <a:solidFill>
                  <a:schemeClr val="tx2">
                    <a:lumMod val="75000"/>
                  </a:schemeClr>
                </a:solidFill>
                <a:effectLst/>
                <a:latin typeface="Bookman Old Style" pitchFamily="18" charset="0"/>
                <a:ea typeface="Times New Roman"/>
              </a:rPr>
              <a:t> либо смерть обучающегося, если указанные несчастные случаи произошли : </a:t>
            </a:r>
            <a:endParaRPr lang="ru-RU" sz="2800" b="1" dirty="0">
              <a:solidFill>
                <a:schemeClr val="tx2">
                  <a:lumMod val="75000"/>
                </a:schemeClr>
              </a:solidFill>
              <a:latin typeface="Bookman Old Style" pitchFamily="18" charset="0"/>
            </a:endParaRPr>
          </a:p>
        </p:txBody>
      </p:sp>
    </p:spTree>
    <p:extLst>
      <p:ext uri="{BB962C8B-B14F-4D97-AF65-F5344CB8AC3E}">
        <p14:creationId xmlns:p14="http://schemas.microsoft.com/office/powerpoint/2010/main" val="5392253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83146" y="332656"/>
            <a:ext cx="7949293" cy="6217087"/>
          </a:xfrm>
          <a:prstGeom prst="rect">
            <a:avLst/>
          </a:prstGeom>
        </p:spPr>
        <p:txBody>
          <a:bodyPr wrap="square">
            <a:spAutoFit/>
          </a:bodyPr>
          <a:lstStyle/>
          <a:p>
            <a:r>
              <a:rPr lang="ru-RU" sz="2000" b="1" dirty="0">
                <a:solidFill>
                  <a:schemeClr val="accent1">
                    <a:lumMod val="50000"/>
                  </a:schemeClr>
                </a:solidFill>
                <a:latin typeface="Bookman Old Style" pitchFamily="18" charset="0"/>
              </a:rPr>
              <a:t>Проведение плановых проверок </a:t>
            </a:r>
            <a:r>
              <a:rPr lang="ru-RU" sz="2000" b="1" dirty="0" err="1">
                <a:solidFill>
                  <a:srgbClr val="FF0000"/>
                </a:solidFill>
                <a:latin typeface="Bookman Old Style" pitchFamily="18" charset="0"/>
              </a:rPr>
              <a:t>Роспотребнадзором</a:t>
            </a:r>
            <a:r>
              <a:rPr lang="ru-RU" sz="2000" b="1" dirty="0">
                <a:latin typeface="Bookman Old Style" pitchFamily="18" charset="0"/>
              </a:rPr>
              <a:t> </a:t>
            </a:r>
            <a:r>
              <a:rPr lang="ru-RU" sz="2000" b="1" dirty="0">
                <a:solidFill>
                  <a:schemeClr val="accent1">
                    <a:lumMod val="50000"/>
                  </a:schemeClr>
                </a:solidFill>
                <a:latin typeface="Bookman Old Style" pitchFamily="18" charset="0"/>
              </a:rPr>
              <a:t>в отношении объектов государственного надзора в зависимости от присвоенной категории риска осуществляется со следующей периодичностью:</a:t>
            </a:r>
          </a:p>
          <a:p>
            <a:r>
              <a:rPr lang="ru-RU" sz="2000" b="1" dirty="0">
                <a:solidFill>
                  <a:schemeClr val="accent1">
                    <a:lumMod val="50000"/>
                  </a:schemeClr>
                </a:solidFill>
                <a:latin typeface="Bookman Old Style" pitchFamily="18" charset="0"/>
              </a:rPr>
              <a:t>для категории чрезвычайно высокого риска - один раз в календарном году;</a:t>
            </a:r>
          </a:p>
          <a:p>
            <a:r>
              <a:rPr lang="ru-RU" sz="2000" b="1" dirty="0">
                <a:solidFill>
                  <a:schemeClr val="accent1">
                    <a:lumMod val="50000"/>
                  </a:schemeClr>
                </a:solidFill>
                <a:latin typeface="Bookman Old Style" pitchFamily="18" charset="0"/>
              </a:rPr>
              <a:t>для категории высокого риска - один раз в 2 года;</a:t>
            </a:r>
          </a:p>
          <a:p>
            <a:r>
              <a:rPr lang="ru-RU" sz="2000" b="1" dirty="0">
                <a:solidFill>
                  <a:schemeClr val="accent1">
                    <a:lumMod val="50000"/>
                  </a:schemeClr>
                </a:solidFill>
                <a:latin typeface="Bookman Old Style" pitchFamily="18" charset="0"/>
              </a:rPr>
              <a:t>для категории значительного риска - один раз в 3 года;</a:t>
            </a:r>
          </a:p>
          <a:p>
            <a:r>
              <a:rPr lang="ru-RU" sz="2000" b="1" dirty="0">
                <a:solidFill>
                  <a:schemeClr val="accent1">
                    <a:lumMod val="50000"/>
                  </a:schemeClr>
                </a:solidFill>
                <a:latin typeface="Bookman Old Style" pitchFamily="18" charset="0"/>
              </a:rPr>
              <a:t>для категории среднего риска - не чаще чем один раз в 4 года;</a:t>
            </a:r>
          </a:p>
          <a:p>
            <a:r>
              <a:rPr lang="ru-RU" sz="2000" b="1" dirty="0">
                <a:solidFill>
                  <a:schemeClr val="accent1">
                    <a:lumMod val="50000"/>
                  </a:schemeClr>
                </a:solidFill>
                <a:latin typeface="Bookman Old Style" pitchFamily="18" charset="0"/>
              </a:rPr>
              <a:t>для категории умеренного риска - не чаще чем один раз в 6 лет.</a:t>
            </a:r>
          </a:p>
          <a:p>
            <a:r>
              <a:rPr lang="ru-RU" sz="2000" b="1" dirty="0" smtClean="0">
                <a:solidFill>
                  <a:srgbClr val="FF0000"/>
                </a:solidFill>
                <a:latin typeface="Bookman Old Style" pitchFamily="18" charset="0"/>
              </a:rPr>
              <a:t>!!!</a:t>
            </a:r>
            <a:r>
              <a:rPr lang="ru-RU" sz="2000" b="1" dirty="0" smtClean="0">
                <a:latin typeface="Bookman Old Style" pitchFamily="18" charset="0"/>
              </a:rPr>
              <a:t> </a:t>
            </a:r>
            <a:r>
              <a:rPr lang="ru-RU" sz="2000" b="1" dirty="0">
                <a:solidFill>
                  <a:srgbClr val="C00000"/>
                </a:solidFill>
                <a:latin typeface="Bookman Old Style" pitchFamily="18" charset="0"/>
              </a:rPr>
              <a:t>Показатель величины риска рассчитывается по формуле указанной Положением</a:t>
            </a:r>
            <a:br>
              <a:rPr lang="ru-RU" sz="2000" b="1" dirty="0">
                <a:solidFill>
                  <a:srgbClr val="C00000"/>
                </a:solidFill>
                <a:latin typeface="Bookman Old Style" pitchFamily="18" charset="0"/>
              </a:rPr>
            </a:br>
            <a:r>
              <a:rPr lang="ru-RU" sz="2000" b="1" dirty="0">
                <a:solidFill>
                  <a:srgbClr val="C00000"/>
                </a:solidFill>
                <a:latin typeface="Bookman Old Style" pitchFamily="18" charset="0"/>
              </a:rPr>
              <a:t>о федеральном государственном санитарно-эпидемиологическом надзоре</a:t>
            </a:r>
            <a:br>
              <a:rPr lang="ru-RU" sz="2000" b="1" dirty="0">
                <a:solidFill>
                  <a:srgbClr val="C00000"/>
                </a:solidFill>
                <a:latin typeface="Bookman Old Style" pitchFamily="18" charset="0"/>
              </a:rPr>
            </a:br>
            <a:r>
              <a:rPr lang="ru-RU" sz="2000" b="1" dirty="0">
                <a:solidFill>
                  <a:srgbClr val="C00000"/>
                </a:solidFill>
                <a:latin typeface="Bookman Old Style" pitchFamily="18" charset="0"/>
              </a:rPr>
              <a:t>(утв. постановлением Правительства РФ от 5 июня 2013 г. N 476)</a:t>
            </a:r>
          </a:p>
          <a:p>
            <a:r>
              <a:rPr lang="ru-RU" dirty="0"/>
              <a:t> </a:t>
            </a:r>
          </a:p>
        </p:txBody>
      </p:sp>
    </p:spTree>
    <p:extLst>
      <p:ext uri="{BB962C8B-B14F-4D97-AF65-F5344CB8AC3E}">
        <p14:creationId xmlns:p14="http://schemas.microsoft.com/office/powerpoint/2010/main" val="1384161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292454"/>
            <a:ext cx="8136904" cy="6103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53096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5598" y="135150"/>
            <a:ext cx="8208912" cy="4893647"/>
          </a:xfrm>
          <a:prstGeom prst="rect">
            <a:avLst/>
          </a:prstGeom>
        </p:spPr>
        <p:txBody>
          <a:bodyPr wrap="square">
            <a:spAutoFit/>
          </a:bodyPr>
          <a:lstStyle/>
          <a:p>
            <a:r>
              <a:rPr lang="ru-RU" sz="2400" b="1" dirty="0">
                <a:solidFill>
                  <a:schemeClr val="tx2"/>
                </a:solidFill>
                <a:latin typeface="Bookman Old Style" pitchFamily="18" charset="0"/>
              </a:rPr>
              <a:t>Проверочные листы инспекции труда – это набор вопросов для работодателя, целью которых является контроль исполнения требований законодательства. Контрольные вопросы соответствуют указаниям нормативных </a:t>
            </a:r>
            <a:r>
              <a:rPr lang="ru-RU" sz="2400" b="1" dirty="0" smtClean="0">
                <a:solidFill>
                  <a:schemeClr val="tx2"/>
                </a:solidFill>
                <a:latin typeface="Bookman Old Style" pitchFamily="18" charset="0"/>
              </a:rPr>
              <a:t>правовых актов.</a:t>
            </a:r>
          </a:p>
          <a:p>
            <a:endParaRPr lang="ru-RU" sz="2400" b="1" dirty="0" smtClean="0">
              <a:solidFill>
                <a:schemeClr val="tx2"/>
              </a:solidFill>
              <a:latin typeface="Bookman Old Style" pitchFamily="18" charset="0"/>
            </a:endParaRPr>
          </a:p>
          <a:p>
            <a:r>
              <a:rPr lang="ru-RU" sz="2400" b="1" dirty="0" smtClean="0">
                <a:solidFill>
                  <a:schemeClr val="tx2"/>
                </a:solidFill>
                <a:latin typeface="Bookman Old Style" pitchFamily="18" charset="0"/>
              </a:rPr>
              <a:t>У </a:t>
            </a:r>
            <a:r>
              <a:rPr lang="ru-RU" sz="2400" b="1" dirty="0">
                <a:solidFill>
                  <a:schemeClr val="tx2"/>
                </a:solidFill>
                <a:latin typeface="Bookman Old Style" pitchFamily="18" charset="0"/>
              </a:rPr>
              <a:t>работодателя появилась возможность узнать заранее, на какие моменты нужно обратить внимание как при подготовке к плановой проверке, так и при организации работы по </a:t>
            </a:r>
            <a:r>
              <a:rPr lang="ru-RU" sz="2400" b="1" dirty="0" smtClean="0">
                <a:solidFill>
                  <a:schemeClr val="tx2"/>
                </a:solidFill>
                <a:latin typeface="Bookman Old Style" pitchFamily="18" charset="0"/>
              </a:rPr>
              <a:t>охране труда.(на сайте Минтруда проверочный лист)</a:t>
            </a:r>
            <a:endParaRPr lang="ru-RU" sz="2400" b="1" dirty="0">
              <a:solidFill>
                <a:schemeClr val="tx2"/>
              </a:solidFill>
              <a:latin typeface="Bookman Old Style" pitchFamily="18" charset="0"/>
            </a:endParaRPr>
          </a:p>
        </p:txBody>
      </p:sp>
    </p:spTree>
    <p:extLst>
      <p:ext uri="{BB962C8B-B14F-4D97-AF65-F5344CB8AC3E}">
        <p14:creationId xmlns:p14="http://schemas.microsoft.com/office/powerpoint/2010/main" val="3524550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404664"/>
            <a:ext cx="7704856" cy="5940088"/>
          </a:xfrm>
          <a:prstGeom prst="rect">
            <a:avLst/>
          </a:prstGeom>
        </p:spPr>
        <p:txBody>
          <a:bodyPr wrap="square">
            <a:spAutoFit/>
          </a:bodyPr>
          <a:lstStyle/>
          <a:p>
            <a:pPr indent="457200" algn="just">
              <a:spcAft>
                <a:spcPts val="0"/>
              </a:spcAft>
            </a:pPr>
            <a:r>
              <a:rPr lang="ru-RU" sz="2400" b="1" dirty="0" smtClean="0">
                <a:solidFill>
                  <a:schemeClr val="tx2">
                    <a:lumMod val="75000"/>
                  </a:schemeClr>
                </a:solidFill>
                <a:effectLst/>
                <a:latin typeface="Bookman Old Style" pitchFamily="18" charset="0"/>
                <a:ea typeface="Times New Roman"/>
              </a:rPr>
              <a:t>а) во время учебных занятий и мероприятий, связанных с освоением образовательных программ, во время установленных перерывов </a:t>
            </a:r>
            <a:r>
              <a:rPr lang="ru-RU" sz="2400" b="1" dirty="0" smtClean="0">
                <a:solidFill>
                  <a:srgbClr val="C00000"/>
                </a:solidFill>
                <a:effectLst/>
                <a:latin typeface="Bookman Old Style" pitchFamily="18" charset="0"/>
                <a:ea typeface="Times New Roman"/>
              </a:rPr>
              <a:t>между учебными занятиями</a:t>
            </a:r>
            <a:r>
              <a:rPr lang="ru-RU" sz="2400" b="1" dirty="0" smtClean="0">
                <a:solidFill>
                  <a:schemeClr val="tx2">
                    <a:lumMod val="75000"/>
                  </a:schemeClr>
                </a:solidFill>
                <a:effectLst/>
                <a:latin typeface="Bookman Old Style" pitchFamily="18" charset="0"/>
                <a:ea typeface="Times New Roman"/>
              </a:rPr>
              <a:t> (мероприятиями), проводимыми как на территории и объектах организации, </a:t>
            </a:r>
            <a:r>
              <a:rPr lang="ru-RU" sz="2400" b="1" dirty="0" smtClean="0">
                <a:solidFill>
                  <a:srgbClr val="C00000"/>
                </a:solidFill>
                <a:effectLst/>
                <a:latin typeface="Bookman Old Style" pitchFamily="18" charset="0"/>
                <a:ea typeface="Times New Roman"/>
              </a:rPr>
              <a:t>так и за ее пределами,</a:t>
            </a:r>
            <a:r>
              <a:rPr lang="ru-RU" sz="2400" b="1" dirty="0" smtClean="0">
                <a:solidFill>
                  <a:schemeClr val="tx2">
                    <a:lumMod val="75000"/>
                  </a:schemeClr>
                </a:solidFill>
                <a:effectLst/>
                <a:latin typeface="Bookman Old Style" pitchFamily="18" charset="0"/>
                <a:ea typeface="Times New Roman"/>
              </a:rPr>
              <a:t> в соответствии с учебным планом организации, а также до начала и после окончания учебных занятий (мероприятий), время которых определены правилами внутреннего распорядка обучающихся, графиком работы организации, и иными локальными нормативными актами;</a:t>
            </a:r>
          </a:p>
          <a:p>
            <a:pPr indent="457200" algn="just">
              <a:spcAft>
                <a:spcPts val="0"/>
              </a:spcAft>
            </a:pPr>
            <a:endParaRPr lang="ru-RU" sz="2000" b="1" dirty="0" smtClean="0">
              <a:solidFill>
                <a:schemeClr val="tx2">
                  <a:lumMod val="75000"/>
                </a:schemeClr>
              </a:solidFill>
              <a:effectLst/>
              <a:latin typeface="Bookman Old Style" pitchFamily="18" charset="0"/>
              <a:ea typeface="Times New Roman"/>
            </a:endParaRPr>
          </a:p>
        </p:txBody>
      </p:sp>
    </p:spTree>
    <p:extLst>
      <p:ext uri="{BB962C8B-B14F-4D97-AF65-F5344CB8AC3E}">
        <p14:creationId xmlns:p14="http://schemas.microsoft.com/office/powerpoint/2010/main" val="1924480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404664"/>
            <a:ext cx="7272808" cy="7848302"/>
          </a:xfrm>
          <a:prstGeom prst="rect">
            <a:avLst/>
          </a:prstGeom>
        </p:spPr>
        <p:txBody>
          <a:bodyPr wrap="square">
            <a:spAutoFit/>
          </a:bodyPr>
          <a:lstStyle/>
          <a:p>
            <a:pPr indent="457200" algn="just">
              <a:spcAft>
                <a:spcPts val="0"/>
              </a:spcAft>
            </a:pPr>
            <a:r>
              <a:rPr lang="ru-RU" sz="2400" b="1" dirty="0">
                <a:solidFill>
                  <a:schemeClr val="tx2">
                    <a:lumMod val="75000"/>
                  </a:schemeClr>
                </a:solidFill>
                <a:latin typeface="Bookman Old Style" pitchFamily="18" charset="0"/>
                <a:ea typeface="Times New Roman"/>
              </a:rPr>
              <a:t>б) во время учебных занятий по </a:t>
            </a:r>
            <a:r>
              <a:rPr lang="ru-RU" sz="2400" b="1" dirty="0">
                <a:solidFill>
                  <a:srgbClr val="C00000"/>
                </a:solidFill>
                <a:latin typeface="Bookman Old Style" pitchFamily="18" charset="0"/>
                <a:ea typeface="Times New Roman"/>
              </a:rPr>
              <a:t>физической культуре </a:t>
            </a:r>
            <a:r>
              <a:rPr lang="ru-RU" sz="2400" b="1" dirty="0">
                <a:solidFill>
                  <a:schemeClr val="tx2">
                    <a:lumMod val="75000"/>
                  </a:schemeClr>
                </a:solidFill>
                <a:latin typeface="Bookman Old Style" pitchFamily="18" charset="0"/>
                <a:ea typeface="Times New Roman"/>
              </a:rPr>
              <a:t>в соответствии с учебным планом организации, осуществляющей образовательную деятельность</a:t>
            </a:r>
            <a:r>
              <a:rPr lang="ru-RU" sz="2400" b="1" dirty="0" smtClean="0">
                <a:solidFill>
                  <a:schemeClr val="tx2">
                    <a:lumMod val="75000"/>
                  </a:schemeClr>
                </a:solidFill>
                <a:latin typeface="Bookman Old Style" pitchFamily="18" charset="0"/>
                <a:ea typeface="Times New Roman"/>
              </a:rPr>
              <a:t>;</a:t>
            </a:r>
          </a:p>
          <a:p>
            <a:pPr indent="457200" algn="just">
              <a:spcAft>
                <a:spcPts val="0"/>
              </a:spcAft>
            </a:pPr>
            <a:endParaRPr lang="ru-RU" sz="2400" b="1" dirty="0">
              <a:solidFill>
                <a:schemeClr val="tx2">
                  <a:lumMod val="75000"/>
                </a:schemeClr>
              </a:solidFill>
              <a:latin typeface="Bookman Old Style" pitchFamily="18" charset="0"/>
              <a:ea typeface="Times New Roman"/>
            </a:endParaRPr>
          </a:p>
          <a:p>
            <a:pPr indent="457200" algn="just"/>
            <a:r>
              <a:rPr lang="ru-RU" sz="2400" b="1" dirty="0" smtClean="0">
                <a:solidFill>
                  <a:schemeClr val="tx2">
                    <a:lumMod val="75000"/>
                  </a:schemeClr>
                </a:solidFill>
                <a:latin typeface="Bookman Old Style" pitchFamily="18" charset="0"/>
                <a:ea typeface="Times New Roman"/>
              </a:rPr>
              <a:t>в</a:t>
            </a:r>
            <a:r>
              <a:rPr lang="ru-RU" sz="2400" b="1" dirty="0">
                <a:solidFill>
                  <a:schemeClr val="tx2">
                    <a:lumMod val="75000"/>
                  </a:schemeClr>
                </a:solidFill>
                <a:latin typeface="Bookman Old Style" pitchFamily="18" charset="0"/>
                <a:ea typeface="Times New Roman"/>
              </a:rPr>
              <a:t>) при проведении </a:t>
            </a:r>
            <a:r>
              <a:rPr lang="ru-RU" sz="2400" b="1" dirty="0" smtClean="0">
                <a:solidFill>
                  <a:schemeClr val="tx2">
                    <a:lumMod val="75000"/>
                  </a:schemeClr>
                </a:solidFill>
                <a:latin typeface="Bookman Old Style" pitchFamily="18" charset="0"/>
                <a:ea typeface="Times New Roman"/>
              </a:rPr>
              <a:t>внеклассных </a:t>
            </a:r>
            <a:r>
              <a:rPr lang="ru-RU" sz="2400" b="1" dirty="0">
                <a:solidFill>
                  <a:schemeClr val="tx2">
                    <a:lumMod val="75000"/>
                  </a:schemeClr>
                </a:solidFill>
                <a:latin typeface="Bookman Old Style" pitchFamily="18" charset="0"/>
                <a:ea typeface="Times New Roman"/>
              </a:rPr>
              <a:t>и других мероприятий в </a:t>
            </a:r>
            <a:r>
              <a:rPr lang="ru-RU" sz="2400" b="1" dirty="0">
                <a:solidFill>
                  <a:srgbClr val="C00000"/>
                </a:solidFill>
                <a:latin typeface="Bookman Old Style" pitchFamily="18" charset="0"/>
                <a:ea typeface="Times New Roman"/>
              </a:rPr>
              <a:t>выходные, праздничные и каникулярные дни, </a:t>
            </a:r>
            <a:r>
              <a:rPr lang="ru-RU" sz="2400" b="1" dirty="0">
                <a:solidFill>
                  <a:schemeClr val="tx2">
                    <a:lumMod val="75000"/>
                  </a:schemeClr>
                </a:solidFill>
                <a:latin typeface="Bookman Old Style" pitchFamily="18" charset="0"/>
                <a:ea typeface="Times New Roman"/>
              </a:rPr>
              <a:t>если эти мероприятия организовывались и проводились непосредственно </a:t>
            </a:r>
            <a:r>
              <a:rPr lang="ru-RU" sz="2400" b="1" dirty="0" smtClean="0">
                <a:solidFill>
                  <a:schemeClr val="tx2">
                    <a:lumMod val="75000"/>
                  </a:schemeClr>
                </a:solidFill>
                <a:latin typeface="Bookman Old Style" pitchFamily="18" charset="0"/>
                <a:ea typeface="Times New Roman"/>
              </a:rPr>
              <a:t>образовательной организацией;</a:t>
            </a:r>
            <a:endParaRPr lang="ru-RU" sz="2400" b="1" dirty="0">
              <a:solidFill>
                <a:schemeClr val="tx2">
                  <a:lumMod val="75000"/>
                </a:schemeClr>
              </a:solidFill>
              <a:latin typeface="Bookman Old Style" pitchFamily="18" charset="0"/>
              <a:ea typeface="Times New Roman"/>
            </a:endParaRPr>
          </a:p>
          <a:p>
            <a:pPr indent="457200" algn="just">
              <a:spcAft>
                <a:spcPts val="0"/>
              </a:spcAft>
            </a:pPr>
            <a:endParaRPr lang="ru-RU" b="1" dirty="0">
              <a:solidFill>
                <a:schemeClr val="tx2">
                  <a:lumMod val="75000"/>
                </a:schemeClr>
              </a:solidFill>
              <a:latin typeface="Bookman Old Style" pitchFamily="18" charset="0"/>
              <a:ea typeface="Times New Roman"/>
            </a:endParaRPr>
          </a:p>
          <a:p>
            <a:pPr indent="457200" algn="just">
              <a:spcAft>
                <a:spcPts val="0"/>
              </a:spcAft>
            </a:pPr>
            <a:endParaRPr lang="ru-RU" b="1" dirty="0" smtClean="0">
              <a:solidFill>
                <a:schemeClr val="tx2">
                  <a:lumMod val="75000"/>
                </a:schemeClr>
              </a:solidFill>
              <a:latin typeface="Bookman Old Style" pitchFamily="18" charset="0"/>
              <a:ea typeface="Times New Roman"/>
            </a:endParaRPr>
          </a:p>
          <a:p>
            <a:pPr indent="457200" algn="just">
              <a:spcAft>
                <a:spcPts val="0"/>
              </a:spcAft>
            </a:pPr>
            <a:endParaRPr lang="ru-RU" b="1" dirty="0">
              <a:solidFill>
                <a:schemeClr val="tx2">
                  <a:lumMod val="75000"/>
                </a:schemeClr>
              </a:solidFill>
              <a:latin typeface="Bookman Old Style" pitchFamily="18" charset="0"/>
              <a:ea typeface="Times New Roman"/>
            </a:endParaRPr>
          </a:p>
          <a:p>
            <a:pPr indent="457200" algn="just">
              <a:spcAft>
                <a:spcPts val="0"/>
              </a:spcAft>
            </a:pPr>
            <a:endParaRPr lang="ru-RU" b="1" dirty="0" smtClean="0">
              <a:solidFill>
                <a:schemeClr val="tx2">
                  <a:lumMod val="75000"/>
                </a:schemeClr>
              </a:solidFill>
              <a:latin typeface="Bookman Old Style" pitchFamily="18" charset="0"/>
              <a:ea typeface="Times New Roman"/>
            </a:endParaRPr>
          </a:p>
          <a:p>
            <a:pPr indent="457200" algn="just">
              <a:spcAft>
                <a:spcPts val="0"/>
              </a:spcAft>
            </a:pPr>
            <a:endParaRPr lang="ru-RU" b="1" dirty="0">
              <a:solidFill>
                <a:schemeClr val="tx2">
                  <a:lumMod val="75000"/>
                </a:schemeClr>
              </a:solidFill>
              <a:latin typeface="Bookman Old Style" pitchFamily="18" charset="0"/>
              <a:ea typeface="Times New Roman"/>
            </a:endParaRPr>
          </a:p>
          <a:p>
            <a:pPr indent="457200" algn="just">
              <a:spcAft>
                <a:spcPts val="0"/>
              </a:spcAft>
            </a:pPr>
            <a:endParaRPr lang="ru-RU" b="1" dirty="0" smtClean="0">
              <a:solidFill>
                <a:schemeClr val="tx2">
                  <a:lumMod val="75000"/>
                </a:schemeClr>
              </a:solidFill>
              <a:latin typeface="Bookman Old Style" pitchFamily="18" charset="0"/>
              <a:ea typeface="Times New Roman"/>
            </a:endParaRPr>
          </a:p>
          <a:p>
            <a:pPr indent="457200" algn="just">
              <a:spcAft>
                <a:spcPts val="0"/>
              </a:spcAft>
            </a:pPr>
            <a:endParaRPr lang="ru-RU" b="1" dirty="0">
              <a:solidFill>
                <a:schemeClr val="tx2">
                  <a:lumMod val="75000"/>
                </a:schemeClr>
              </a:solidFill>
              <a:latin typeface="Bookman Old Style" pitchFamily="18" charset="0"/>
              <a:ea typeface="Times New Roman"/>
            </a:endParaRPr>
          </a:p>
          <a:p>
            <a:pPr indent="457200" algn="just">
              <a:spcAft>
                <a:spcPts val="0"/>
              </a:spcAft>
            </a:pPr>
            <a:endParaRPr lang="ru-RU" b="1" dirty="0" smtClean="0">
              <a:solidFill>
                <a:schemeClr val="tx2">
                  <a:lumMod val="75000"/>
                </a:schemeClr>
              </a:solidFill>
              <a:latin typeface="Bookman Old Style" pitchFamily="18" charset="0"/>
              <a:ea typeface="Times New Roman"/>
            </a:endParaRPr>
          </a:p>
          <a:p>
            <a:pPr indent="457200" algn="just">
              <a:spcAft>
                <a:spcPts val="0"/>
              </a:spcAft>
            </a:pPr>
            <a:endParaRPr lang="ru-RU" b="1" dirty="0">
              <a:solidFill>
                <a:schemeClr val="tx2">
                  <a:lumMod val="75000"/>
                </a:schemeClr>
              </a:solidFill>
              <a:latin typeface="Bookman Old Style" pitchFamily="18" charset="0"/>
              <a:ea typeface="Times New Roman"/>
            </a:endParaRPr>
          </a:p>
          <a:p>
            <a:pPr indent="457200" algn="just">
              <a:spcAft>
                <a:spcPts val="0"/>
              </a:spcAft>
            </a:pPr>
            <a:endParaRPr lang="ru-RU" b="1" dirty="0" smtClean="0">
              <a:solidFill>
                <a:schemeClr val="tx2">
                  <a:lumMod val="75000"/>
                </a:schemeClr>
              </a:solidFill>
              <a:latin typeface="Bookman Old Style" pitchFamily="18" charset="0"/>
              <a:ea typeface="Times New Roman"/>
            </a:endParaRPr>
          </a:p>
          <a:p>
            <a:pPr indent="457200" algn="just">
              <a:spcAft>
                <a:spcPts val="0"/>
              </a:spcAft>
            </a:pPr>
            <a:endParaRPr lang="ru-RU" b="1" dirty="0">
              <a:solidFill>
                <a:schemeClr val="tx2">
                  <a:lumMod val="75000"/>
                </a:schemeClr>
              </a:solidFill>
              <a:latin typeface="Bookman Old Style" pitchFamily="18" charset="0"/>
              <a:ea typeface="Times New Roman"/>
            </a:endParaRPr>
          </a:p>
          <a:p>
            <a:pPr indent="457200" algn="just">
              <a:spcAft>
                <a:spcPts val="0"/>
              </a:spcAft>
            </a:pPr>
            <a:endParaRPr lang="ru-RU" b="1" dirty="0">
              <a:solidFill>
                <a:schemeClr val="tx2">
                  <a:lumMod val="75000"/>
                </a:schemeClr>
              </a:solidFill>
              <a:latin typeface="Bookman Old Style" pitchFamily="18" charset="0"/>
              <a:ea typeface="Times New Roman"/>
            </a:endParaRPr>
          </a:p>
        </p:txBody>
      </p:sp>
    </p:spTree>
    <p:extLst>
      <p:ext uri="{BB962C8B-B14F-4D97-AF65-F5344CB8AC3E}">
        <p14:creationId xmlns:p14="http://schemas.microsoft.com/office/powerpoint/2010/main" val="660633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476672"/>
            <a:ext cx="8280920" cy="5262979"/>
          </a:xfrm>
          <a:prstGeom prst="rect">
            <a:avLst/>
          </a:prstGeom>
        </p:spPr>
        <p:txBody>
          <a:bodyPr wrap="square">
            <a:spAutoFit/>
          </a:bodyPr>
          <a:lstStyle/>
          <a:p>
            <a:pPr indent="457200" algn="ctr">
              <a:spcAft>
                <a:spcPts val="0"/>
              </a:spcAft>
            </a:pPr>
            <a:r>
              <a:rPr lang="ru-RU" sz="2400" b="1" dirty="0" smtClean="0">
                <a:solidFill>
                  <a:schemeClr val="accent1">
                    <a:lumMod val="75000"/>
                  </a:schemeClr>
                </a:solidFill>
                <a:effectLst/>
                <a:latin typeface="Bookman Old Style" pitchFamily="18" charset="0"/>
                <a:ea typeface="Times New Roman"/>
              </a:rPr>
              <a:t>г) при прохождении обучающимися учебной или производственной практики, сельскохозяйственных работ, </a:t>
            </a:r>
            <a:r>
              <a:rPr lang="ru-RU" sz="2400" b="1" dirty="0" smtClean="0">
                <a:solidFill>
                  <a:srgbClr val="C00000"/>
                </a:solidFill>
                <a:effectLst/>
                <a:latin typeface="Bookman Old Style" pitchFamily="18" charset="0"/>
                <a:ea typeface="Times New Roman"/>
              </a:rPr>
              <a:t>общественно-полезного труда </a:t>
            </a:r>
            <a:r>
              <a:rPr lang="ru-RU" sz="2400" b="1" dirty="0" smtClean="0">
                <a:solidFill>
                  <a:schemeClr val="accent1">
                    <a:lumMod val="75000"/>
                  </a:schemeClr>
                </a:solidFill>
                <a:effectLst/>
                <a:latin typeface="Bookman Old Style" pitchFamily="18" charset="0"/>
                <a:ea typeface="Times New Roman"/>
              </a:rPr>
              <a:t>на выделенных для этих целей участках организации и выполнении работы под руководством и контролем полномочных представителей образовательной организации;</a:t>
            </a:r>
          </a:p>
          <a:p>
            <a:pPr indent="457200" algn="ctr">
              <a:spcAft>
                <a:spcPts val="0"/>
              </a:spcAft>
            </a:pPr>
            <a:endParaRPr lang="ru-RU" sz="2400" b="1" dirty="0" smtClean="0">
              <a:solidFill>
                <a:schemeClr val="accent1">
                  <a:lumMod val="75000"/>
                </a:schemeClr>
              </a:solidFill>
              <a:effectLst/>
              <a:latin typeface="Bookman Old Style" pitchFamily="18" charset="0"/>
              <a:ea typeface="Times New Roman"/>
            </a:endParaRPr>
          </a:p>
          <a:p>
            <a:pPr indent="457200" algn="ctr">
              <a:spcAft>
                <a:spcPts val="0"/>
              </a:spcAft>
            </a:pPr>
            <a:r>
              <a:rPr lang="ru-RU" sz="2400" b="1" dirty="0" smtClean="0">
                <a:solidFill>
                  <a:schemeClr val="accent1">
                    <a:lumMod val="75000"/>
                  </a:schemeClr>
                </a:solidFill>
                <a:effectLst/>
                <a:latin typeface="Bookman Old Style" pitchFamily="18" charset="0"/>
                <a:ea typeface="Times New Roman"/>
              </a:rPr>
              <a:t>д) при проведении спортивных соревнований, тренировок, оздоровительных мероприятий, экскурсий, походов, экспедиций и других мероприятий, организованных организацией, осуществляющей образовательную деятельность;</a:t>
            </a:r>
            <a:endParaRPr lang="ru-RU" sz="2400" b="1" dirty="0">
              <a:solidFill>
                <a:schemeClr val="accent1">
                  <a:lumMod val="75000"/>
                </a:schemeClr>
              </a:solidFill>
              <a:effectLst/>
              <a:latin typeface="Bookman Old Style" pitchFamily="18" charset="0"/>
              <a:ea typeface="Times New Roman"/>
            </a:endParaRPr>
          </a:p>
        </p:txBody>
      </p:sp>
    </p:spTree>
    <p:extLst>
      <p:ext uri="{BB962C8B-B14F-4D97-AF65-F5344CB8AC3E}">
        <p14:creationId xmlns:p14="http://schemas.microsoft.com/office/powerpoint/2010/main" val="2249640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620688"/>
            <a:ext cx="8352928" cy="6001643"/>
          </a:xfrm>
          <a:prstGeom prst="rect">
            <a:avLst/>
          </a:prstGeom>
        </p:spPr>
        <p:txBody>
          <a:bodyPr wrap="square">
            <a:spAutoFit/>
          </a:bodyPr>
          <a:lstStyle/>
          <a:p>
            <a:pPr indent="457200" algn="just">
              <a:spcAft>
                <a:spcPts val="0"/>
              </a:spcAft>
            </a:pPr>
            <a:r>
              <a:rPr lang="ru-RU" sz="2400" b="1" dirty="0" smtClean="0">
                <a:solidFill>
                  <a:schemeClr val="accent1">
                    <a:lumMod val="75000"/>
                  </a:schemeClr>
                </a:solidFill>
                <a:effectLst/>
                <a:latin typeface="Bookman Old Style" pitchFamily="18" charset="0"/>
                <a:ea typeface="Times New Roman"/>
              </a:rPr>
              <a:t>е) при организованном по распорядительному акту (приказу, распоряжению) образовательной организации, следовании обучающихся к месту проведения учебных занятий или мероприятий и обратно на транспортном средстве, предоставленном образовательной организацией, общественном или служебном транспорте,</a:t>
            </a:r>
            <a:r>
              <a:rPr lang="ru-RU" sz="2400" b="1" dirty="0" smtClean="0">
                <a:effectLst/>
                <a:latin typeface="Bookman Old Style" pitchFamily="18" charset="0"/>
                <a:ea typeface="Times New Roman"/>
              </a:rPr>
              <a:t> </a:t>
            </a:r>
            <a:r>
              <a:rPr lang="ru-RU" sz="2400" b="1" i="1" dirty="0" smtClean="0">
                <a:solidFill>
                  <a:srgbClr val="FF0000"/>
                </a:solidFill>
                <a:effectLst/>
                <a:latin typeface="Bookman Old Style" pitchFamily="18" charset="0"/>
                <a:ea typeface="Times New Roman"/>
              </a:rPr>
              <a:t>или пешком</a:t>
            </a:r>
            <a:r>
              <a:rPr lang="ru-RU" sz="2400" b="1" dirty="0" smtClean="0">
                <a:solidFill>
                  <a:srgbClr val="FF0000"/>
                </a:solidFill>
                <a:effectLst/>
                <a:latin typeface="Bookman Old Style" pitchFamily="18" charset="0"/>
                <a:ea typeface="Times New Roman"/>
              </a:rPr>
              <a:t>;</a:t>
            </a:r>
          </a:p>
          <a:p>
            <a:pPr indent="457200" algn="just">
              <a:spcAft>
                <a:spcPts val="0"/>
              </a:spcAft>
            </a:pPr>
            <a:endParaRPr lang="ru-RU" sz="2400" b="1" dirty="0" smtClean="0">
              <a:effectLst/>
              <a:latin typeface="Bookman Old Style" pitchFamily="18" charset="0"/>
              <a:ea typeface="Times New Roman"/>
            </a:endParaRPr>
          </a:p>
          <a:p>
            <a:pPr indent="457200" algn="just">
              <a:spcAft>
                <a:spcPts val="0"/>
              </a:spcAft>
            </a:pPr>
            <a:r>
              <a:rPr lang="ru-RU" sz="2400" b="1" dirty="0" smtClean="0">
                <a:solidFill>
                  <a:schemeClr val="accent1">
                    <a:lumMod val="75000"/>
                  </a:schemeClr>
                </a:solidFill>
                <a:effectLst/>
                <a:latin typeface="Bookman Old Style" pitchFamily="18" charset="0"/>
                <a:ea typeface="Times New Roman"/>
              </a:rPr>
              <a:t>ж) при осуществлении иных действий обучающихся, совершаемых в целях сохранения жизни и здоровья обучающихся, в том числе действий, направленных на предотвращение аварии или иных обстоятельств, либо при выполнении работ по ликвидации их последствий.</a:t>
            </a:r>
            <a:endParaRPr lang="ru-RU" sz="2400" b="1" dirty="0">
              <a:solidFill>
                <a:schemeClr val="accent1">
                  <a:lumMod val="75000"/>
                </a:schemeClr>
              </a:solidFill>
              <a:effectLst/>
              <a:latin typeface="Bookman Old Style" pitchFamily="18" charset="0"/>
              <a:ea typeface="Times New Roman"/>
            </a:endParaRPr>
          </a:p>
        </p:txBody>
      </p:sp>
    </p:spTree>
    <p:extLst>
      <p:ext uri="{BB962C8B-B14F-4D97-AF65-F5344CB8AC3E}">
        <p14:creationId xmlns:p14="http://schemas.microsoft.com/office/powerpoint/2010/main" val="3560674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8013576" cy="5962674"/>
          </a:xfrm>
        </p:spPr>
        <p:txBody>
          <a:bodyPr>
            <a:noAutofit/>
          </a:bodyPr>
          <a:lstStyle/>
          <a:p>
            <a:pPr algn="l"/>
            <a:r>
              <a:rPr lang="ru-RU" sz="2000" b="1" dirty="0" smtClean="0">
                <a:solidFill>
                  <a:schemeClr val="accent1">
                    <a:lumMod val="75000"/>
                  </a:schemeClr>
                </a:solidFill>
                <a:latin typeface="Bookman Old Style" pitchFamily="18" charset="0"/>
                <a:cs typeface="Times New Roman" pitchFamily="18" charset="0"/>
              </a:rPr>
              <a:t>По </a:t>
            </a:r>
            <a:r>
              <a:rPr lang="ru-RU" sz="2000" b="1" dirty="0">
                <a:solidFill>
                  <a:schemeClr val="accent1">
                    <a:lumMod val="75000"/>
                  </a:schemeClr>
                </a:solidFill>
                <a:latin typeface="Bookman Old Style" pitchFamily="18" charset="0"/>
                <a:cs typeface="Times New Roman" pitchFamily="18" charset="0"/>
              </a:rPr>
              <a:t>решению комиссии, созданной по расследованию несчастных случаев, </a:t>
            </a:r>
            <a:r>
              <a:rPr lang="ru-RU" sz="2000" b="1" dirty="0" smtClean="0">
                <a:solidFill>
                  <a:schemeClr val="accent1">
                    <a:lumMod val="75000"/>
                  </a:schemeClr>
                </a:solidFill>
                <a:latin typeface="Bookman Old Style" pitchFamily="18" charset="0"/>
                <a:cs typeface="Times New Roman" pitchFamily="18" charset="0"/>
              </a:rPr>
              <a:t>могут </a:t>
            </a:r>
            <a:r>
              <a:rPr lang="ru-RU" sz="2000" b="1" dirty="0">
                <a:solidFill>
                  <a:schemeClr val="accent1">
                    <a:lumMod val="75000"/>
                  </a:schemeClr>
                </a:solidFill>
                <a:latin typeface="Bookman Old Style" pitchFamily="18" charset="0"/>
                <a:cs typeface="Times New Roman" pitchFamily="18" charset="0"/>
              </a:rPr>
              <a:t>квалифицироваться </a:t>
            </a:r>
            <a:r>
              <a:rPr lang="ru-RU" sz="2000" b="1" i="1" dirty="0">
                <a:solidFill>
                  <a:schemeClr val="accent1">
                    <a:lumMod val="75000"/>
                  </a:schemeClr>
                </a:solidFill>
                <a:latin typeface="Bookman Old Style" pitchFamily="18" charset="0"/>
                <a:cs typeface="Times New Roman" pitchFamily="18" charset="0"/>
              </a:rPr>
              <a:t>как несчастные случаи, </a:t>
            </a:r>
            <a:r>
              <a:rPr lang="ru-RU" sz="2000" b="1" i="1" dirty="0">
                <a:solidFill>
                  <a:srgbClr val="C00000"/>
                </a:solidFill>
                <a:latin typeface="Bookman Old Style" pitchFamily="18" charset="0"/>
                <a:cs typeface="Times New Roman" pitchFamily="18" charset="0"/>
              </a:rPr>
              <a:t>не связанные с образовательной деятельностью:</a:t>
            </a:r>
            <a:r>
              <a:rPr lang="ru-RU" sz="2000" b="1" i="1" dirty="0">
                <a:solidFill>
                  <a:schemeClr val="accent1">
                    <a:lumMod val="75000"/>
                  </a:schemeClr>
                </a:solidFill>
                <a:latin typeface="Bookman Old Style" pitchFamily="18" charset="0"/>
                <a:cs typeface="Times New Roman" pitchFamily="18" charset="0"/>
              </a:rPr>
              <a:t/>
            </a:r>
            <a:br>
              <a:rPr lang="ru-RU" sz="2000" b="1" i="1" dirty="0">
                <a:solidFill>
                  <a:schemeClr val="accent1">
                    <a:lumMod val="75000"/>
                  </a:schemeClr>
                </a:solidFill>
                <a:latin typeface="Bookman Old Style" pitchFamily="18" charset="0"/>
                <a:cs typeface="Times New Roman" pitchFamily="18" charset="0"/>
              </a:rPr>
            </a:br>
            <a:r>
              <a:rPr lang="ru-RU" sz="2000" b="1" i="1" dirty="0" smtClean="0">
                <a:solidFill>
                  <a:schemeClr val="accent1">
                    <a:lumMod val="75000"/>
                  </a:schemeClr>
                </a:solidFill>
                <a:latin typeface="Bookman Old Style" pitchFamily="18" charset="0"/>
                <a:cs typeface="Times New Roman" pitchFamily="18" charset="0"/>
              </a:rPr>
              <a:t>- </a:t>
            </a:r>
            <a:r>
              <a:rPr lang="ru-RU" sz="2000" b="1" dirty="0" smtClean="0">
                <a:solidFill>
                  <a:schemeClr val="accent1">
                    <a:lumMod val="75000"/>
                  </a:schemeClr>
                </a:solidFill>
                <a:latin typeface="Bookman Old Style" pitchFamily="18" charset="0"/>
                <a:cs typeface="Times New Roman" pitchFamily="18" charset="0"/>
              </a:rPr>
              <a:t>несчастный </a:t>
            </a:r>
            <a:r>
              <a:rPr lang="ru-RU" sz="2000" b="1" dirty="0">
                <a:solidFill>
                  <a:schemeClr val="accent1">
                    <a:lumMod val="75000"/>
                  </a:schemeClr>
                </a:solidFill>
                <a:latin typeface="Bookman Old Style" pitchFamily="18" charset="0"/>
                <a:cs typeface="Times New Roman" pitchFamily="18" charset="0"/>
              </a:rPr>
              <a:t>случай, повлекший смерть обучающегося вследствие общего заболевания или самоубийства, подтвержденного </a:t>
            </a:r>
            <a:r>
              <a:rPr lang="ru-RU" sz="2000" b="1" dirty="0">
                <a:solidFill>
                  <a:srgbClr val="C00000"/>
                </a:solidFill>
                <a:latin typeface="Bookman Old Style" pitchFamily="18" charset="0"/>
                <a:cs typeface="Times New Roman" pitchFamily="18" charset="0"/>
              </a:rPr>
              <a:t>медицинскими организациями и следственными органами</a:t>
            </a:r>
            <a:r>
              <a:rPr lang="ru-RU" sz="2000" b="1" dirty="0" smtClean="0">
                <a:solidFill>
                  <a:schemeClr val="accent1">
                    <a:lumMod val="75000"/>
                  </a:schemeClr>
                </a:solidFill>
                <a:latin typeface="Bookman Old Style" pitchFamily="18" charset="0"/>
                <a:cs typeface="Times New Roman" pitchFamily="18" charset="0"/>
              </a:rPr>
              <a:t>;</a:t>
            </a:r>
            <a:br>
              <a:rPr lang="ru-RU" sz="2000" b="1" dirty="0" smtClean="0">
                <a:solidFill>
                  <a:schemeClr val="accent1">
                    <a:lumMod val="75000"/>
                  </a:schemeClr>
                </a:solidFill>
                <a:latin typeface="Bookman Old Style" pitchFamily="18" charset="0"/>
                <a:cs typeface="Times New Roman" pitchFamily="18" charset="0"/>
              </a:rPr>
            </a:br>
            <a:r>
              <a:rPr lang="ru-RU" sz="2000" b="1" dirty="0">
                <a:solidFill>
                  <a:schemeClr val="accent1">
                    <a:lumMod val="75000"/>
                  </a:schemeClr>
                </a:solidFill>
                <a:latin typeface="Bookman Old Style" pitchFamily="18" charset="0"/>
                <a:cs typeface="Times New Roman" pitchFamily="18" charset="0"/>
              </a:rPr>
              <a:t/>
            </a:r>
            <a:br>
              <a:rPr lang="ru-RU" sz="2000" b="1" dirty="0">
                <a:solidFill>
                  <a:schemeClr val="accent1">
                    <a:lumMod val="75000"/>
                  </a:schemeClr>
                </a:solidFill>
                <a:latin typeface="Bookman Old Style" pitchFamily="18" charset="0"/>
                <a:cs typeface="Times New Roman" pitchFamily="18" charset="0"/>
              </a:rPr>
            </a:br>
            <a:r>
              <a:rPr lang="ru-RU" sz="2000" b="1" dirty="0" smtClean="0">
                <a:solidFill>
                  <a:schemeClr val="accent1">
                    <a:lumMod val="75000"/>
                  </a:schemeClr>
                </a:solidFill>
                <a:latin typeface="Bookman Old Style" pitchFamily="18" charset="0"/>
                <a:cs typeface="Times New Roman" pitchFamily="18" charset="0"/>
              </a:rPr>
              <a:t>- несчастный </a:t>
            </a:r>
            <a:r>
              <a:rPr lang="ru-RU" sz="2000" b="1" dirty="0">
                <a:solidFill>
                  <a:schemeClr val="accent1">
                    <a:lumMod val="75000"/>
                  </a:schemeClr>
                </a:solidFill>
                <a:latin typeface="Bookman Old Style" pitchFamily="18" charset="0"/>
                <a:cs typeface="Times New Roman" pitchFamily="18" charset="0"/>
              </a:rPr>
              <a:t>случай, повлекший смерть обучающегося, единственной причиной которой (по заключению медицинской организации) явилось </a:t>
            </a:r>
            <a:r>
              <a:rPr lang="ru-RU" sz="2000" b="1" dirty="0">
                <a:solidFill>
                  <a:srgbClr val="C00000"/>
                </a:solidFill>
                <a:latin typeface="Bookman Old Style" pitchFamily="18" charset="0"/>
                <a:cs typeface="Times New Roman" pitchFamily="18" charset="0"/>
              </a:rPr>
              <a:t>алкогольное, наркотическое или токсическое </a:t>
            </a:r>
            <a:r>
              <a:rPr lang="ru-RU" sz="2000" b="1" dirty="0">
                <a:solidFill>
                  <a:schemeClr val="accent1">
                    <a:lumMod val="75000"/>
                  </a:schemeClr>
                </a:solidFill>
                <a:latin typeface="Bookman Old Style" pitchFamily="18" charset="0"/>
                <a:cs typeface="Times New Roman" pitchFamily="18" charset="0"/>
              </a:rPr>
              <a:t>отравление обучающегося</a:t>
            </a:r>
            <a:r>
              <a:rPr lang="ru-RU" sz="2000" b="1" dirty="0" smtClean="0">
                <a:solidFill>
                  <a:schemeClr val="accent1">
                    <a:lumMod val="75000"/>
                  </a:schemeClr>
                </a:solidFill>
                <a:latin typeface="Bookman Old Style" pitchFamily="18" charset="0"/>
                <a:cs typeface="Times New Roman" pitchFamily="18" charset="0"/>
              </a:rPr>
              <a:t>;</a:t>
            </a:r>
            <a:br>
              <a:rPr lang="ru-RU" sz="2000" b="1" dirty="0" smtClean="0">
                <a:solidFill>
                  <a:schemeClr val="accent1">
                    <a:lumMod val="75000"/>
                  </a:schemeClr>
                </a:solidFill>
                <a:latin typeface="Bookman Old Style" pitchFamily="18" charset="0"/>
                <a:cs typeface="Times New Roman" pitchFamily="18" charset="0"/>
              </a:rPr>
            </a:br>
            <a:r>
              <a:rPr lang="ru-RU" sz="2000" b="1" dirty="0">
                <a:solidFill>
                  <a:schemeClr val="accent1">
                    <a:lumMod val="75000"/>
                  </a:schemeClr>
                </a:solidFill>
                <a:latin typeface="Bookman Old Style" pitchFamily="18" charset="0"/>
                <a:cs typeface="Times New Roman" pitchFamily="18" charset="0"/>
              </a:rPr>
              <a:t/>
            </a:r>
            <a:br>
              <a:rPr lang="ru-RU" sz="2000" b="1" dirty="0">
                <a:solidFill>
                  <a:schemeClr val="accent1">
                    <a:lumMod val="75000"/>
                  </a:schemeClr>
                </a:solidFill>
                <a:latin typeface="Bookman Old Style" pitchFamily="18" charset="0"/>
                <a:cs typeface="Times New Roman" pitchFamily="18" charset="0"/>
              </a:rPr>
            </a:br>
            <a:r>
              <a:rPr lang="ru-RU" sz="2000" b="1" dirty="0" smtClean="0">
                <a:solidFill>
                  <a:schemeClr val="accent1">
                    <a:lumMod val="75000"/>
                  </a:schemeClr>
                </a:solidFill>
                <a:latin typeface="Bookman Old Style" pitchFamily="18" charset="0"/>
                <a:cs typeface="Times New Roman" pitchFamily="18" charset="0"/>
              </a:rPr>
              <a:t>- несчастный </a:t>
            </a:r>
            <a:r>
              <a:rPr lang="ru-RU" sz="2000" b="1" dirty="0">
                <a:solidFill>
                  <a:schemeClr val="accent1">
                    <a:lumMod val="75000"/>
                  </a:schemeClr>
                </a:solidFill>
                <a:latin typeface="Bookman Old Style" pitchFamily="18" charset="0"/>
                <a:cs typeface="Times New Roman" pitchFamily="18" charset="0"/>
              </a:rPr>
              <a:t>случай, происшедший при совершении обучающимся действий, квалифицированных правоохранительными органами как </a:t>
            </a:r>
            <a:r>
              <a:rPr lang="ru-RU" sz="2000" b="1" dirty="0">
                <a:solidFill>
                  <a:srgbClr val="C00000"/>
                </a:solidFill>
                <a:latin typeface="Bookman Old Style" pitchFamily="18" charset="0"/>
                <a:cs typeface="Times New Roman" pitchFamily="18" charset="0"/>
              </a:rPr>
              <a:t>преступление</a:t>
            </a:r>
            <a:r>
              <a:rPr lang="ru-RU" sz="2000" b="1" dirty="0" smtClean="0">
                <a:solidFill>
                  <a:schemeClr val="accent1">
                    <a:lumMod val="75000"/>
                  </a:schemeClr>
                </a:solidFill>
                <a:latin typeface="Bookman Old Style" pitchFamily="18" charset="0"/>
                <a:cs typeface="Times New Roman" pitchFamily="18" charset="0"/>
              </a:rPr>
              <a:t>.</a:t>
            </a:r>
            <a:br>
              <a:rPr lang="ru-RU" sz="2000" b="1" dirty="0" smtClean="0">
                <a:solidFill>
                  <a:schemeClr val="accent1">
                    <a:lumMod val="75000"/>
                  </a:schemeClr>
                </a:solidFill>
                <a:latin typeface="Bookman Old Style" pitchFamily="18" charset="0"/>
                <a:cs typeface="Times New Roman" pitchFamily="18" charset="0"/>
              </a:rPr>
            </a:br>
            <a:r>
              <a:rPr lang="ru-RU" sz="1800" dirty="0">
                <a:cs typeface="Times New Roman" pitchFamily="18" charset="0"/>
              </a:rPr>
              <a:t/>
            </a:r>
            <a:br>
              <a:rPr lang="ru-RU" sz="1800" dirty="0">
                <a:cs typeface="Times New Roman" pitchFamily="18" charset="0"/>
              </a:rPr>
            </a:br>
            <a:endParaRPr lang="ru-RU" sz="1800" dirty="0">
              <a:cs typeface="Times New Roman" pitchFamily="18" charset="0"/>
            </a:endParaRPr>
          </a:p>
        </p:txBody>
      </p:sp>
    </p:spTree>
    <p:extLst>
      <p:ext uri="{BB962C8B-B14F-4D97-AF65-F5344CB8AC3E}">
        <p14:creationId xmlns:p14="http://schemas.microsoft.com/office/powerpoint/2010/main" val="2826621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66953" y="404664"/>
            <a:ext cx="7848872" cy="6001643"/>
          </a:xfrm>
          <a:prstGeom prst="rect">
            <a:avLst/>
          </a:prstGeom>
        </p:spPr>
        <p:txBody>
          <a:bodyPr wrap="square">
            <a:spAutoFit/>
          </a:bodyPr>
          <a:lstStyle/>
          <a:p>
            <a:r>
              <a:rPr lang="ru-RU" sz="2400" b="1" dirty="0">
                <a:solidFill>
                  <a:schemeClr val="accent1">
                    <a:lumMod val="75000"/>
                  </a:schemeClr>
                </a:solidFill>
                <a:latin typeface="Bookman Old Style" pitchFamily="18" charset="0"/>
                <a:cs typeface="Times New Roman" pitchFamily="18" charset="0"/>
              </a:rPr>
              <a:t>Акт о расследовании несчастного случая, не связанного с образовательной деятельностью, составляется </a:t>
            </a:r>
            <a:r>
              <a:rPr lang="ru-RU" sz="2400" b="1" dirty="0">
                <a:solidFill>
                  <a:srgbClr val="C00000"/>
                </a:solidFill>
                <a:latin typeface="Bookman Old Style" pitchFamily="18" charset="0"/>
                <a:cs typeface="Times New Roman" pitchFamily="18" charset="0"/>
              </a:rPr>
              <a:t>в двух </a:t>
            </a:r>
            <a:r>
              <a:rPr lang="ru-RU" sz="2400" b="1" dirty="0">
                <a:solidFill>
                  <a:schemeClr val="accent1">
                    <a:lumMod val="75000"/>
                  </a:schemeClr>
                </a:solidFill>
                <a:latin typeface="Bookman Old Style" pitchFamily="18" charset="0"/>
                <a:cs typeface="Times New Roman" pitchFamily="18" charset="0"/>
              </a:rPr>
              <a:t>экземплярах.</a:t>
            </a:r>
            <a:br>
              <a:rPr lang="ru-RU" sz="2400" b="1" dirty="0">
                <a:solidFill>
                  <a:schemeClr val="accent1">
                    <a:lumMod val="75000"/>
                  </a:schemeClr>
                </a:solidFill>
                <a:latin typeface="Bookman Old Style" pitchFamily="18" charset="0"/>
                <a:cs typeface="Times New Roman" pitchFamily="18" charset="0"/>
              </a:rPr>
            </a:br>
            <a:r>
              <a:rPr lang="ru-RU" sz="2400" b="1" dirty="0">
                <a:solidFill>
                  <a:schemeClr val="accent1">
                    <a:lumMod val="75000"/>
                  </a:schemeClr>
                </a:solidFill>
                <a:latin typeface="Bookman Old Style" pitchFamily="18" charset="0"/>
                <a:cs typeface="Times New Roman" pitchFamily="18" charset="0"/>
              </a:rPr>
              <a:t>Первый экземпляр акта </a:t>
            </a:r>
            <a:r>
              <a:rPr lang="ru-RU" sz="2400" b="1" dirty="0" smtClean="0">
                <a:solidFill>
                  <a:schemeClr val="accent1">
                    <a:lumMod val="75000"/>
                  </a:schemeClr>
                </a:solidFill>
                <a:latin typeface="Bookman Old Style" pitchFamily="18" charset="0"/>
                <a:cs typeface="Times New Roman" pitchFamily="18" charset="0"/>
              </a:rPr>
              <a:t>выдается </a:t>
            </a:r>
            <a:r>
              <a:rPr lang="ru-RU" sz="2400" b="1" dirty="0">
                <a:solidFill>
                  <a:schemeClr val="accent1">
                    <a:lumMod val="75000"/>
                  </a:schemeClr>
                </a:solidFill>
                <a:latin typeface="Bookman Old Style" pitchFamily="18" charset="0"/>
                <a:cs typeface="Times New Roman" pitchFamily="18" charset="0"/>
              </a:rPr>
              <a:t>на руки совершеннолетнему пострадавшему (его законному представителю или иному доверенному лицу), родителям (законному представителю) несовершеннолетнего </a:t>
            </a:r>
            <a:r>
              <a:rPr lang="ru-RU" sz="2400" b="1" dirty="0" smtClean="0">
                <a:solidFill>
                  <a:schemeClr val="accent1">
                    <a:lumMod val="75000"/>
                  </a:schemeClr>
                </a:solidFill>
                <a:latin typeface="Bookman Old Style" pitchFamily="18" charset="0"/>
                <a:cs typeface="Times New Roman" pitchFamily="18" charset="0"/>
              </a:rPr>
              <a:t>пострадавшего.</a:t>
            </a:r>
          </a:p>
          <a:p>
            <a:r>
              <a:rPr lang="ru-RU" sz="2400" b="1" dirty="0" smtClean="0">
                <a:solidFill>
                  <a:schemeClr val="accent1">
                    <a:lumMod val="75000"/>
                  </a:schemeClr>
                </a:solidFill>
                <a:latin typeface="Bookman Old Style" pitchFamily="18" charset="0"/>
                <a:cs typeface="Times New Roman" pitchFamily="18" charset="0"/>
              </a:rPr>
              <a:t/>
            </a:r>
            <a:br>
              <a:rPr lang="ru-RU" sz="2400" b="1" dirty="0" smtClean="0">
                <a:solidFill>
                  <a:schemeClr val="accent1">
                    <a:lumMod val="75000"/>
                  </a:schemeClr>
                </a:solidFill>
                <a:latin typeface="Bookman Old Style" pitchFamily="18" charset="0"/>
                <a:cs typeface="Times New Roman" pitchFamily="18" charset="0"/>
              </a:rPr>
            </a:br>
            <a:r>
              <a:rPr lang="ru-RU" sz="2400" b="1" dirty="0" smtClean="0">
                <a:solidFill>
                  <a:schemeClr val="accent1">
                    <a:lumMod val="75000"/>
                  </a:schemeClr>
                </a:solidFill>
                <a:latin typeface="Bookman Old Style" pitchFamily="18" charset="0"/>
                <a:cs typeface="Times New Roman" pitchFamily="18" charset="0"/>
              </a:rPr>
              <a:t>Второй </a:t>
            </a:r>
            <a:r>
              <a:rPr lang="ru-RU" sz="2400" b="1" dirty="0">
                <a:solidFill>
                  <a:schemeClr val="accent1">
                    <a:lumMod val="75000"/>
                  </a:schemeClr>
                </a:solidFill>
                <a:latin typeface="Bookman Old Style" pitchFamily="18" charset="0"/>
                <a:cs typeface="Times New Roman" pitchFamily="18" charset="0"/>
              </a:rPr>
              <a:t>экземпляр акта о расследовании несчастного случая, </a:t>
            </a:r>
            <a:r>
              <a:rPr lang="ru-RU" sz="2400" b="1" dirty="0" smtClean="0">
                <a:solidFill>
                  <a:schemeClr val="accent1">
                    <a:lumMod val="75000"/>
                  </a:schemeClr>
                </a:solidFill>
                <a:latin typeface="Bookman Old Style" pitchFamily="18" charset="0"/>
                <a:cs typeface="Times New Roman" pitchFamily="18" charset="0"/>
              </a:rPr>
              <a:t>вместе </a:t>
            </a:r>
            <a:r>
              <a:rPr lang="ru-RU" sz="2400" b="1" dirty="0">
                <a:solidFill>
                  <a:schemeClr val="accent1">
                    <a:lumMod val="75000"/>
                  </a:schemeClr>
                </a:solidFill>
                <a:latin typeface="Bookman Old Style" pitchFamily="18" charset="0"/>
                <a:cs typeface="Times New Roman" pitchFamily="18" charset="0"/>
              </a:rPr>
              <a:t>с материалами расследования хранится в организации, осуществляющей образовательную деятельность, в течение сорока пяти лет</a:t>
            </a:r>
            <a:endParaRPr lang="ru-RU" sz="2400" b="1" dirty="0">
              <a:solidFill>
                <a:schemeClr val="accent1">
                  <a:lumMod val="75000"/>
                </a:schemeClr>
              </a:solidFill>
              <a:latin typeface="Bookman Old Style" pitchFamily="18" charset="0"/>
            </a:endParaRPr>
          </a:p>
        </p:txBody>
      </p:sp>
    </p:spTree>
    <p:extLst>
      <p:ext uri="{BB962C8B-B14F-4D97-AF65-F5344CB8AC3E}">
        <p14:creationId xmlns:p14="http://schemas.microsoft.com/office/powerpoint/2010/main" val="1767473085"/>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Другая 2">
      <a:majorFont>
        <a:latin typeface="Bookman Old Style"/>
        <a:ea typeface=""/>
        <a:cs typeface=""/>
      </a:majorFont>
      <a:minorFont>
        <a:latin typeface="Bookman Old Style"/>
        <a:ea typeface=""/>
        <a:cs typeface=""/>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3.xml><?xml version="1.0" encoding="utf-8"?>
<a:theme xmlns:a="http://schemas.openxmlformats.org/drawingml/2006/main" name="3_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Другая 2">
      <a:majorFont>
        <a:latin typeface="Bookman Old Style"/>
        <a:ea typeface=""/>
        <a:cs typeface=""/>
      </a:majorFont>
      <a:minorFont>
        <a:latin typeface="Bookman Old Style"/>
        <a:ea typeface=""/>
        <a:cs typeface=""/>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4.xml><?xml version="1.0" encoding="utf-8"?>
<a:theme xmlns:a="http://schemas.openxmlformats.org/drawingml/2006/main" name="4_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Другая 2">
      <a:majorFont>
        <a:latin typeface="Bookman Old Style"/>
        <a:ea typeface=""/>
        <a:cs typeface=""/>
      </a:majorFont>
      <a:minorFont>
        <a:latin typeface="Bookman Old Style"/>
        <a:ea typeface=""/>
        <a:cs typeface=""/>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5.xml><?xml version="1.0" encoding="utf-8"?>
<a:theme xmlns:a="http://schemas.openxmlformats.org/drawingml/2006/main" name="5_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Другая 2">
      <a:majorFont>
        <a:latin typeface="Bookman Old Style"/>
        <a:ea typeface=""/>
        <a:cs typeface=""/>
      </a:majorFont>
      <a:minorFont>
        <a:latin typeface="Bookman Old Style"/>
        <a:ea typeface=""/>
        <a:cs typeface=""/>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6.xml><?xml version="1.0" encoding="utf-8"?>
<a:theme xmlns:a="http://schemas.openxmlformats.org/drawingml/2006/main" name="6_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Другая 2">
      <a:majorFont>
        <a:latin typeface="Bookman Old Style"/>
        <a:ea typeface=""/>
        <a:cs typeface=""/>
      </a:majorFont>
      <a:minorFont>
        <a:latin typeface="Bookman Old Style"/>
        <a:ea typeface=""/>
        <a:cs typeface=""/>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7.xml><?xml version="1.0" encoding="utf-8"?>
<a:theme xmlns:a="http://schemas.openxmlformats.org/drawingml/2006/main" name="7_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Другая 2">
      <a:majorFont>
        <a:latin typeface="Bookman Old Style"/>
        <a:ea typeface=""/>
        <a:cs typeface=""/>
      </a:majorFont>
      <a:minorFont>
        <a:latin typeface="Bookman Old Style"/>
        <a:ea typeface=""/>
        <a:cs typeface=""/>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843</TotalTime>
  <Words>1981</Words>
  <Application>Microsoft Office PowerPoint</Application>
  <PresentationFormat>Экран (4:3)</PresentationFormat>
  <Paragraphs>167</Paragraphs>
  <Slides>32</Slides>
  <Notes>0</Notes>
  <HiddenSlides>0</HiddenSlides>
  <MMClips>0</MMClips>
  <ScaleCrop>false</ScaleCrop>
  <HeadingPairs>
    <vt:vector size="4" baseType="variant">
      <vt:variant>
        <vt:lpstr>Тема</vt:lpstr>
      </vt:variant>
      <vt:variant>
        <vt:i4>7</vt:i4>
      </vt:variant>
      <vt:variant>
        <vt:lpstr>Заголовки слайдов</vt:lpstr>
      </vt:variant>
      <vt:variant>
        <vt:i4>32</vt:i4>
      </vt:variant>
    </vt:vector>
  </HeadingPairs>
  <TitlesOfParts>
    <vt:vector size="39" baseType="lpstr">
      <vt:lpstr>Тема Office</vt:lpstr>
      <vt:lpstr>1_Волна</vt:lpstr>
      <vt:lpstr>3_Волна</vt:lpstr>
      <vt:lpstr>4_Волна</vt:lpstr>
      <vt:lpstr>5_Волна</vt:lpstr>
      <vt:lpstr>6_Волна</vt:lpstr>
      <vt:lpstr>7_Волна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По решению комиссии, созданной по расследованию несчастных случаев, могут квалифицироваться как несчастные случаи, не связанные с образовательной деятельностью: - несчастный случай, повлекший смерть обучающегося вследствие общего заболевания или самоубийства, подтвержденного медицинскими организациями и следственными органами;  - несчастный случай, повлекший смерть обучающегося, единственной причиной которой (по заключению медицинской организации) явилось алкогольное, наркотическое или токсическое отравление обучающегося;  - несчастный случай, происшедший при совершении обучающимся действий, квалифицированных правоохранительными органами как преступление.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При расследовании группового, тяжелого, либо несчастного случая со смертельным исходом, комиссия по расследованию несчастного случая создается Учредителем незамедлительно.  Состав комиссии утверждается распорядительным актом Учредителя. Комиссию возглавляет руководитель Учредителя или уполномоченное им лицо.  В состав комиссии включаются представители организации, в которой произошел несчастный случай. К работе комиссии могут привлекаться эксперты или специалисты сторонних организаций. В состав комиссии могут быть по согласованию включены представители Министерства образования и науки Российской Федерации,  Профессионального союза работников народного образования и науки Российской Федерации.   Лица, непосредственно проводившие учебные занятия (мероприятия) во время которых произошел несчастный случай с обучающимся, в состав комиссии не включаются. Расследование проводится комиссией в течение пятнадцати календарных дней с момента происшествия. </vt:lpstr>
      <vt:lpstr>  Акт о расследовании группового, тяжелого, либо несчастного случая со смертельным исходом с обучающимся составляется в двух экземплярах. Первый экземпляр акта вместе с материалами расследования хранится у Учредителя. Второй экземпляр акта с копиями материалов расследования хранится в образовательной  организации в которой произошёл несчастный случай в течение сорока пяти лет. Информация регистрируется в журнале регистрации.  Копии акта в течение трех рабочих дней после его регистрации направляются: а) совершеннолетнему пострадавшему, родителям (законному представителю) несовершеннолетнего пострадавшего; б) органам местного самоуправления; в) в Министерство образования и науки Российской Федерации (по запросу)   г) в территориальный орган Министерства внутренних дел (с приложением копий материалов расследования);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Новое в проверках государственной инспекции труда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101</dc:creator>
  <cp:lastModifiedBy>101</cp:lastModifiedBy>
  <cp:revision>46</cp:revision>
  <dcterms:created xsi:type="dcterms:W3CDTF">2017-10-13T09:17:20Z</dcterms:created>
  <dcterms:modified xsi:type="dcterms:W3CDTF">2018-04-03T04:39:28Z</dcterms:modified>
</cp:coreProperties>
</file>